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0"/>
  </p:notesMasterIdLst>
  <p:sldIdLst>
    <p:sldId id="256" r:id="rId2"/>
    <p:sldId id="305" r:id="rId3"/>
    <p:sldId id="314" r:id="rId4"/>
    <p:sldId id="308" r:id="rId5"/>
    <p:sldId id="310" r:id="rId6"/>
    <p:sldId id="311" r:id="rId7"/>
    <p:sldId id="313" r:id="rId8"/>
    <p:sldId id="260" r:id="rId9"/>
    <p:sldId id="317" r:id="rId10"/>
    <p:sldId id="318" r:id="rId11"/>
    <p:sldId id="322" r:id="rId12"/>
    <p:sldId id="316" r:id="rId13"/>
    <p:sldId id="323" r:id="rId14"/>
    <p:sldId id="319" r:id="rId15"/>
    <p:sldId id="320" r:id="rId16"/>
    <p:sldId id="325" r:id="rId17"/>
    <p:sldId id="330" r:id="rId18"/>
    <p:sldId id="287" r:id="rId19"/>
    <p:sldId id="327" r:id="rId20"/>
    <p:sldId id="331" r:id="rId21"/>
    <p:sldId id="345" r:id="rId22"/>
    <p:sldId id="399" r:id="rId23"/>
    <p:sldId id="400" r:id="rId24"/>
    <p:sldId id="354" r:id="rId25"/>
    <p:sldId id="346" r:id="rId26"/>
    <p:sldId id="393" r:id="rId27"/>
    <p:sldId id="394" r:id="rId28"/>
    <p:sldId id="358" r:id="rId29"/>
    <p:sldId id="359" r:id="rId30"/>
    <p:sldId id="396" r:id="rId31"/>
    <p:sldId id="397" r:id="rId32"/>
    <p:sldId id="398" r:id="rId33"/>
    <p:sldId id="421" r:id="rId34"/>
    <p:sldId id="371" r:id="rId35"/>
    <p:sldId id="402" r:id="rId36"/>
    <p:sldId id="404" r:id="rId37"/>
    <p:sldId id="405" r:id="rId38"/>
    <p:sldId id="423" r:id="rId39"/>
    <p:sldId id="364" r:id="rId40"/>
    <p:sldId id="366" r:id="rId41"/>
    <p:sldId id="424" r:id="rId42"/>
    <p:sldId id="409" r:id="rId43"/>
    <p:sldId id="412" r:id="rId44"/>
    <p:sldId id="436" r:id="rId45"/>
    <p:sldId id="410" r:id="rId46"/>
    <p:sldId id="414" r:id="rId47"/>
    <p:sldId id="376" r:id="rId48"/>
    <p:sldId id="408" r:id="rId49"/>
    <p:sldId id="416" r:id="rId50"/>
    <p:sldId id="418" r:id="rId51"/>
    <p:sldId id="374" r:id="rId52"/>
    <p:sldId id="375" r:id="rId53"/>
    <p:sldId id="377" r:id="rId54"/>
    <p:sldId id="413" r:id="rId55"/>
    <p:sldId id="415" r:id="rId56"/>
    <p:sldId id="401" r:id="rId57"/>
    <p:sldId id="389" r:id="rId58"/>
    <p:sldId id="419" r:id="rId59"/>
    <p:sldId id="420" r:id="rId60"/>
    <p:sldId id="360" r:id="rId61"/>
    <p:sldId id="388" r:id="rId62"/>
    <p:sldId id="387" r:id="rId63"/>
    <p:sldId id="368" r:id="rId64"/>
    <p:sldId id="378" r:id="rId65"/>
    <p:sldId id="425" r:id="rId66"/>
    <p:sldId id="443" r:id="rId67"/>
    <p:sldId id="379" r:id="rId68"/>
    <p:sldId id="380" r:id="rId69"/>
    <p:sldId id="390" r:id="rId70"/>
    <p:sldId id="391" r:id="rId71"/>
    <p:sldId id="392" r:id="rId72"/>
    <p:sldId id="426" r:id="rId73"/>
    <p:sldId id="428" r:id="rId74"/>
    <p:sldId id="429" r:id="rId75"/>
    <p:sldId id="430" r:id="rId76"/>
    <p:sldId id="431" r:id="rId77"/>
    <p:sldId id="433" r:id="rId78"/>
    <p:sldId id="383" r:id="rId79"/>
    <p:sldId id="435" r:id="rId80"/>
    <p:sldId id="439" r:id="rId81"/>
    <p:sldId id="441" r:id="rId82"/>
    <p:sldId id="440" r:id="rId83"/>
    <p:sldId id="381" r:id="rId84"/>
    <p:sldId id="384" r:id="rId85"/>
    <p:sldId id="437" r:id="rId86"/>
    <p:sldId id="438" r:id="rId87"/>
    <p:sldId id="434" r:id="rId88"/>
    <p:sldId id="442" r:id="rId89"/>
  </p:sldIdLst>
  <p:sldSz cx="12192000" cy="6858000"/>
  <p:notesSz cx="6858000" cy="9144000"/>
  <p:embeddedFontLst>
    <p:embeddedFont>
      <p:font typeface="나눔스퀘어" panose="020B0600000101010101" pitchFamily="50" charset="-127"/>
      <p:regular r:id="rId91"/>
    </p:embeddedFont>
    <p:embeddedFont>
      <p:font typeface="나눔스퀘어 Bold" panose="020B0600000101010101" pitchFamily="50" charset="-127"/>
      <p:bold r:id="rId92"/>
    </p:embeddedFont>
    <p:embeddedFont>
      <p:font typeface="나눔스퀘어 ExtraBold" panose="020B0600000101010101" pitchFamily="50" charset="-127"/>
      <p:bold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7C6A59A-5FF1-4EDB-89EA-7DB3B4BB9DD1}">
          <p14:sldIdLst>
            <p14:sldId id="256"/>
          </p14:sldIdLst>
        </p14:section>
        <p14:section name="Git Introduction" id="{C1C46970-FF59-445E-8CD5-45B5767EDB63}">
          <p14:sldIdLst>
            <p14:sldId id="305"/>
            <p14:sldId id="314"/>
            <p14:sldId id="308"/>
            <p14:sldId id="310"/>
            <p14:sldId id="311"/>
            <p14:sldId id="313"/>
            <p14:sldId id="260"/>
            <p14:sldId id="317"/>
            <p14:sldId id="318"/>
            <p14:sldId id="322"/>
            <p14:sldId id="316"/>
            <p14:sldId id="323"/>
            <p14:sldId id="319"/>
            <p14:sldId id="320"/>
          </p14:sldIdLst>
        </p14:section>
        <p14:section name="Source Tree" id="{8C33188F-EB76-435E-905A-843CA42CAD1A}">
          <p14:sldIdLst>
            <p14:sldId id="325"/>
            <p14:sldId id="330"/>
            <p14:sldId id="287"/>
            <p14:sldId id="327"/>
            <p14:sldId id="331"/>
          </p14:sldIdLst>
        </p14:section>
        <p14:section name="Contents" id="{A9735864-491E-454A-80E9-E699D0BBBBC4}">
          <p14:sldIdLst>
            <p14:sldId id="345"/>
            <p14:sldId id="399"/>
            <p14:sldId id="400"/>
            <p14:sldId id="354"/>
            <p14:sldId id="346"/>
          </p14:sldIdLst>
        </p14:section>
        <p14:section name="0. Initialize Git Repo" id="{1B5B9FFF-05F5-463C-81AC-A4A3EC08F988}">
          <p14:sldIdLst>
            <p14:sldId id="393"/>
          </p14:sldIdLst>
        </p14:section>
        <p14:section name="1. Stage(Index)" id="{A9A3AAAC-CA34-421D-B8DF-0BDC186BCC59}">
          <p14:sldIdLst>
            <p14:sldId id="394"/>
            <p14:sldId id="358"/>
          </p14:sldIdLst>
        </p14:section>
        <p14:section name="2. Commit" id="{22024D92-1D2C-4BE9-ABC7-5F665DF51C1E}">
          <p14:sldIdLst>
            <p14:sldId id="359"/>
            <p14:sldId id="396"/>
            <p14:sldId id="397"/>
            <p14:sldId id="398"/>
          </p14:sldIdLst>
        </p14:section>
        <p14:section name="3. Push (to GitHub)" id="{FB97B7CE-B648-4A06-A50F-8AA39A95E698}">
          <p14:sldIdLst>
            <p14:sldId id="421"/>
            <p14:sldId id="371"/>
            <p14:sldId id="402"/>
            <p14:sldId id="404"/>
            <p14:sldId id="405"/>
            <p14:sldId id="423"/>
            <p14:sldId id="364"/>
            <p14:sldId id="366"/>
            <p14:sldId id="424"/>
            <p14:sldId id="409"/>
            <p14:sldId id="412"/>
            <p14:sldId id="436"/>
            <p14:sldId id="410"/>
            <p14:sldId id="414"/>
            <p14:sldId id="376"/>
            <p14:sldId id="408"/>
            <p14:sldId id="416"/>
            <p14:sldId id="418"/>
          </p14:sldIdLst>
        </p14:section>
        <p14:section name="5. Clone" id="{C489E4A8-AC8C-4D32-8792-D94D613D3E3B}">
          <p14:sldIdLst>
            <p14:sldId id="374"/>
            <p14:sldId id="375"/>
            <p14:sldId id="377"/>
          </p14:sldIdLst>
        </p14:section>
        <p14:section name="4. Pull, Fetch" id="{9A0D0034-F4EB-4D87-94CD-7A938C03CB0A}">
          <p14:sldIdLst>
            <p14:sldId id="413"/>
            <p14:sldId id="415"/>
          </p14:sldIdLst>
        </p14:section>
        <p14:section name="Tip - Reset/Revert/Checkout/Amend" id="{D27A5050-0C15-45BD-9D57-23A48880D0D2}">
          <p14:sldIdLst>
            <p14:sldId id="401"/>
            <p14:sldId id="389"/>
            <p14:sldId id="419"/>
            <p14:sldId id="420"/>
            <p14:sldId id="360"/>
            <p14:sldId id="388"/>
            <p14:sldId id="387"/>
          </p14:sldIdLst>
        </p14:section>
        <p14:section name="Branch" id="{87456F6C-DE4B-49F9-876A-8E11A5FB8BC4}">
          <p14:sldIdLst>
            <p14:sldId id="368"/>
            <p14:sldId id="378"/>
            <p14:sldId id="425"/>
          </p14:sldIdLst>
        </p14:section>
        <p14:section name="Merge" id="{F809D243-0BF6-4B21-A857-FE377F7A1704}">
          <p14:sldIdLst>
            <p14:sldId id="443"/>
            <p14:sldId id="379"/>
            <p14:sldId id="380"/>
            <p14:sldId id="390"/>
            <p14:sldId id="391"/>
            <p14:sldId id="392"/>
            <p14:sldId id="426"/>
            <p14:sldId id="428"/>
            <p14:sldId id="429"/>
            <p14:sldId id="430"/>
            <p14:sldId id="431"/>
            <p14:sldId id="433"/>
          </p14:sldIdLst>
        </p14:section>
        <p14:section name="Stash" id="{15587EA3-520B-486C-87F7-E1BB534D0F0D}">
          <p14:sldIdLst>
            <p14:sldId id="383"/>
            <p14:sldId id="435"/>
            <p14:sldId id="439"/>
            <p14:sldId id="441"/>
            <p14:sldId id="440"/>
            <p14:sldId id="381"/>
            <p14:sldId id="384"/>
            <p14:sldId id="437"/>
            <p14:sldId id="438"/>
          </p14:sldIdLst>
        </p14:section>
        <p14:section name=".gitignore 설정" id="{44F5EA8D-E989-4595-BD37-21537C716AEA}">
          <p14:sldIdLst>
            <p14:sldId id="434"/>
          </p14:sldIdLst>
        </p14:section>
        <p14:section name="Thank You" id="{3FEFF3FA-49CE-49ED-AB08-C1E4F3393EED}">
          <p14:sldIdLst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39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3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79813-44B6-4A64-93B5-412AA2FF20CE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AC87-BAD3-496E-BB93-C5CC78F83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1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AC87-BAD3-496E-BB93-C5CC78F8301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2020/4/7/Tuesday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016FC29-B5FF-48FD-A177-5EC92022276A}" type="datetimeFigureOut">
              <a:rPr lang="ko-KR" altLang="en-US" smtClean="0"/>
              <a:pPr/>
              <a:t>2020/4/7/Tuesday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84DA4E9-F35A-4E6A-A421-923945393E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9161934" y="6141148"/>
            <a:ext cx="300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Made By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고주형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[dury.ko@gmail.com]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527ADAF-1CFE-48FE-AA28-00A6745F7FDE}"/>
              </a:ext>
            </a:extLst>
          </p:cNvPr>
          <p:cNvSpPr txBox="1">
            <a:spLocks/>
          </p:cNvSpPr>
          <p:nvPr/>
        </p:nvSpPr>
        <p:spPr>
          <a:xfrm>
            <a:off x="1247775" y="2730269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CIEN</a:t>
            </a:r>
            <a:b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Tutorial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Y6095\Downloads\gvsc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0"/>
            <a:ext cx="7353300" cy="110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312 -0.80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4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1799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우리를 편하게 해줄 기능들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1150" y="3495065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Git</a:t>
            </a:r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구경</a:t>
            </a:r>
          </a:p>
        </p:txBody>
      </p:sp>
    </p:spTree>
    <p:extLst>
      <p:ext uri="{BB962C8B-B14F-4D97-AF65-F5344CB8AC3E}">
        <p14:creationId xmlns:p14="http://schemas.microsoft.com/office/powerpoint/2010/main" val="313127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내가 작업한 것과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사람이 작업한 것을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정리해서 볼 수 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08489"/>
            <a:ext cx="7450138" cy="6673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20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문서의 글자가 갑자기 다 깨진다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잘 돌아가던 프로그램이 갑자기 오류가 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해결을 못하겠다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어느 순간부터 파일 하나가 사라졌다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BC2EFA-3671-4E25-9EFC-5606402992B4}"/>
              </a:ext>
            </a:extLst>
          </p:cNvPr>
          <p:cNvCxnSpPr>
            <a:cxnSpLocks/>
          </p:cNvCxnSpPr>
          <p:nvPr/>
        </p:nvCxnSpPr>
        <p:spPr>
          <a:xfrm>
            <a:off x="5471160" y="3733766"/>
            <a:ext cx="1574800" cy="130048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D27C8-4C10-484F-940B-6F2436EBC624}"/>
              </a:ext>
            </a:extLst>
          </p:cNvPr>
          <p:cNvSpPr/>
          <p:nvPr/>
        </p:nvSpPr>
        <p:spPr>
          <a:xfrm>
            <a:off x="4836160" y="5189311"/>
            <a:ext cx="4794902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옛날의 버전으로 복구할 수 있다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1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달라진 부분을 확인할 수 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누가 무엇을 수정했는지 보기 쉽다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어느 순간부터 버그가 발생했는지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추적하기 쉽다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60" y="723901"/>
            <a:ext cx="6131040" cy="549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20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협업하기 쉽다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같은 파일을 작업할 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눈 그리기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 그리기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64901" y="2399872"/>
            <a:ext cx="6050756" cy="3128682"/>
            <a:chOff x="876300" y="3750776"/>
            <a:chExt cx="6050756" cy="3128682"/>
          </a:xfrm>
        </p:grpSpPr>
        <p:sp>
          <p:nvSpPr>
            <p:cNvPr id="4" name="내용 개체 틀 2"/>
            <p:cNvSpPr txBox="1">
              <a:spLocks/>
            </p:cNvSpPr>
            <p:nvPr/>
          </p:nvSpPr>
          <p:spPr>
            <a:xfrm>
              <a:off x="1036122" y="6201292"/>
              <a:ext cx="1113865" cy="304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초기 파일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4633911"/>
              <a:ext cx="1433512" cy="1567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화살표 4"/>
            <p:cNvSpPr/>
            <p:nvPr/>
          </p:nvSpPr>
          <p:spPr>
            <a:xfrm rot="20352997">
              <a:off x="2338701" y="4576643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 rot="1477901">
              <a:off x="2339483" y="5739078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64" y="4120998"/>
              <a:ext cx="938211" cy="102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094" y="4521130"/>
              <a:ext cx="1604962" cy="1754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64" y="5535462"/>
              <a:ext cx="938211" cy="102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오른쪽 화살표 12"/>
            <p:cNvSpPr/>
            <p:nvPr/>
          </p:nvSpPr>
          <p:spPr>
            <a:xfrm rot="20352997">
              <a:off x="4521682" y="5727438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 rot="1477901">
              <a:off x="4522463" y="4576643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48792" y="3750776"/>
              <a:ext cx="7537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63219" y="6510126"/>
              <a:ext cx="750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내용 개체 틀 2"/>
            <p:cNvSpPr txBox="1">
              <a:spLocks/>
            </p:cNvSpPr>
            <p:nvPr/>
          </p:nvSpPr>
          <p:spPr>
            <a:xfrm>
              <a:off x="5567642" y="6256439"/>
              <a:ext cx="1113865" cy="304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21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sz="7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배우자</a:t>
            </a:r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7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D55E1-8D62-41CF-9F67-6D98B32C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653"/>
            <a:ext cx="7168886" cy="2365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961" y="4234463"/>
            <a:ext cx="9914078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풍부한 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들로 작동한다</a:t>
            </a:r>
            <a:b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 환경이 익숙하지 않다면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F4F03-AF2E-4D4C-9BEE-37527DC3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75" y="414966"/>
            <a:ext cx="5529470" cy="301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F5C53F-544E-4535-A149-4DE8E9CCC981}"/>
              </a:ext>
            </a:extLst>
          </p:cNvPr>
          <p:cNvCxnSpPr>
            <a:cxnSpLocks/>
          </p:cNvCxnSpPr>
          <p:nvPr/>
        </p:nvCxnSpPr>
        <p:spPr>
          <a:xfrm>
            <a:off x="3520440" y="2354580"/>
            <a:ext cx="147066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527B88-40B6-4457-BED7-CD5B572E645D}"/>
              </a:ext>
            </a:extLst>
          </p:cNvPr>
          <p:cNvCxnSpPr>
            <a:cxnSpLocks/>
          </p:cNvCxnSpPr>
          <p:nvPr/>
        </p:nvCxnSpPr>
        <p:spPr>
          <a:xfrm flipH="1" flipV="1">
            <a:off x="4255771" y="2354581"/>
            <a:ext cx="1390655" cy="18490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9F74C5B-7989-4A8B-AA3B-E108B0DDF52C}"/>
              </a:ext>
            </a:extLst>
          </p:cNvPr>
          <p:cNvCxnSpPr>
            <a:cxnSpLocks/>
          </p:cNvCxnSpPr>
          <p:nvPr/>
        </p:nvCxnSpPr>
        <p:spPr>
          <a:xfrm>
            <a:off x="4951098" y="4203590"/>
            <a:ext cx="1525902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7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가지의 인터페이스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04800" y="1163545"/>
            <a:ext cx="11887200" cy="550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CLI(command line interface):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git-bash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명령어</a:t>
            </a:r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(command)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(graphical user interface):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Tree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아이콘 클릭</a:t>
            </a:r>
            <a:endParaRPr lang="en-US" altLang="ko-KR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D6F92E-AF3E-45D7-B910-00D912A660C7}"/>
              </a:ext>
            </a:extLst>
          </p:cNvPr>
          <p:cNvCxnSpPr>
            <a:cxnSpLocks/>
          </p:cNvCxnSpPr>
          <p:nvPr/>
        </p:nvCxnSpPr>
        <p:spPr>
          <a:xfrm>
            <a:off x="304800" y="3915837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5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 vs GUI</a:t>
            </a:r>
            <a:endParaRPr lang="ko-KR" altLang="en-US" sz="5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D6F92E-AF3E-45D7-B910-00D912A660C7}"/>
              </a:ext>
            </a:extLst>
          </p:cNvPr>
          <p:cNvCxnSpPr>
            <a:cxnSpLocks/>
          </p:cNvCxnSpPr>
          <p:nvPr/>
        </p:nvCxnSpPr>
        <p:spPr>
          <a:xfrm>
            <a:off x="6089374" y="1690687"/>
            <a:ext cx="0" cy="4862512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000" y="2507813"/>
            <a:ext cx="5400000" cy="322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728337" y="988021"/>
            <a:ext cx="2457450" cy="52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사용할 프로그램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4261" y="2294922"/>
            <a:ext cx="5400000" cy="36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>
            <a:cxnSpLocks/>
          </p:cNvCxnSpPr>
          <p:nvPr/>
        </p:nvCxnSpPr>
        <p:spPr>
          <a:xfrm flipH="1">
            <a:off x="10585174" y="1483434"/>
            <a:ext cx="371888" cy="648498"/>
          </a:xfrm>
          <a:prstGeom prst="straightConnector1">
            <a:avLst/>
          </a:prstGeom>
          <a:ln w="22225" cap="sq">
            <a:solidFill>
              <a:schemeClr val="accent1">
                <a:lumMod val="50000"/>
              </a:schemeClr>
            </a:solidFill>
            <a:headEnd type="none" w="med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5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배우기 전에</a:t>
            </a:r>
          </a:p>
        </p:txBody>
      </p:sp>
    </p:spTree>
    <p:extLst>
      <p:ext uri="{BB962C8B-B14F-4D97-AF65-F5344CB8AC3E}">
        <p14:creationId xmlns:p14="http://schemas.microsoft.com/office/powerpoint/2010/main" val="17494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1986197"/>
            <a:ext cx="9696450" cy="2711308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4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사용할 프로그램은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Source Tree</a:t>
            </a:r>
            <a:endParaRPr lang="ko-KR" altLang="en-US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769100" y="4425318"/>
            <a:ext cx="4472057" cy="52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편하게 사용하기 위해 만든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프로그램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cxnSp>
        <p:nvCxnSpPr>
          <p:cNvPr id="8" name="꺾인 연결선 7"/>
          <p:cNvCxnSpPr>
            <a:cxnSpLocks/>
            <a:stCxn id="3" idx="1"/>
          </p:cNvCxnSpPr>
          <p:nvPr/>
        </p:nvCxnSpPr>
        <p:spPr>
          <a:xfrm rot="10800000">
            <a:off x="6096006" y="3987800"/>
            <a:ext cx="673095" cy="698026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2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75" y="2425700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Source Tree</a:t>
            </a: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사용해서 </a:t>
            </a:r>
            <a:br>
              <a:rPr lang="en-US" altLang="ko-KR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관리를 시작해봅시다</a:t>
            </a:r>
          </a:p>
        </p:txBody>
      </p:sp>
    </p:spTree>
    <p:extLst>
      <p:ext uri="{BB962C8B-B14F-4D97-AF65-F5344CB8AC3E}">
        <p14:creationId xmlns:p14="http://schemas.microsoft.com/office/powerpoint/2010/main" val="97534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A472F-1CF8-4E31-A60A-64FC13AD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주로 사용하게 될 것은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6B5B-CD86-4155-BE18-D516CAEC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0. </a:t>
            </a:r>
            <a:r>
              <a:rPr lang="ko-KR" altLang="en-US" dirty="0"/>
              <a:t>저장소 선언</a:t>
            </a:r>
            <a:r>
              <a:rPr lang="en-US" altLang="ko-KR" dirty="0"/>
              <a:t>: Git</a:t>
            </a:r>
            <a:r>
              <a:rPr lang="ko-KR" altLang="en-US" dirty="0"/>
              <a:t>으로 관리 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Stage	: </a:t>
            </a:r>
            <a:r>
              <a:rPr lang="ko-KR" altLang="en-US" dirty="0"/>
              <a:t>저장할 파일 선택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Commit	:</a:t>
            </a:r>
            <a:r>
              <a:rPr lang="ko-KR" altLang="en-US" dirty="0"/>
              <a:t> 선택한 파일을 저장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Push	: </a:t>
            </a:r>
            <a:r>
              <a:rPr lang="ko-KR" altLang="en-US" dirty="0"/>
              <a:t>인터넷에 업로드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Pull	: </a:t>
            </a:r>
            <a:r>
              <a:rPr lang="ko-KR" altLang="en-US" dirty="0"/>
              <a:t>인터넷에서 바뀐 것 다운로드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Clone	: </a:t>
            </a:r>
            <a:r>
              <a:rPr lang="ko-KR" altLang="en-US" dirty="0"/>
              <a:t>인터넷에서 저장소 전체 다운 받기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DA7368-D309-457E-A095-EBFC2B3F9C86}"/>
              </a:ext>
            </a:extLst>
          </p:cNvPr>
          <p:cNvGrpSpPr/>
          <p:nvPr/>
        </p:nvGrpSpPr>
        <p:grpSpPr>
          <a:xfrm>
            <a:off x="715616" y="2584173"/>
            <a:ext cx="6470373" cy="2560085"/>
            <a:chOff x="725556" y="2560085"/>
            <a:chExt cx="6470373" cy="271338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BF64338-2047-43A4-AE8A-7A78FFC67AA1}"/>
                </a:ext>
              </a:extLst>
            </p:cNvPr>
            <p:cNvSpPr/>
            <p:nvPr/>
          </p:nvSpPr>
          <p:spPr>
            <a:xfrm>
              <a:off x="725556" y="2560085"/>
              <a:ext cx="6470373" cy="2713382"/>
            </a:xfrm>
            <a:prstGeom prst="roundRect">
              <a:avLst/>
            </a:prstGeom>
            <a:noFill/>
            <a:ln w="38100" cap="sq" cmpd="sng">
              <a:solidFill>
                <a:schemeClr val="accent1">
                  <a:lumMod val="75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470373"/>
                        <a:gd name="connsiteY0" fmla="*/ 452239 h 2713382"/>
                        <a:gd name="connsiteX1" fmla="*/ 452239 w 6470373"/>
                        <a:gd name="connsiteY1" fmla="*/ 0 h 2713382"/>
                        <a:gd name="connsiteX2" fmla="*/ 6018134 w 6470373"/>
                        <a:gd name="connsiteY2" fmla="*/ 0 h 2713382"/>
                        <a:gd name="connsiteX3" fmla="*/ 6470373 w 6470373"/>
                        <a:gd name="connsiteY3" fmla="*/ 452239 h 2713382"/>
                        <a:gd name="connsiteX4" fmla="*/ 6470373 w 6470373"/>
                        <a:gd name="connsiteY4" fmla="*/ 2261143 h 2713382"/>
                        <a:gd name="connsiteX5" fmla="*/ 6018134 w 6470373"/>
                        <a:gd name="connsiteY5" fmla="*/ 2713382 h 2713382"/>
                        <a:gd name="connsiteX6" fmla="*/ 452239 w 6470373"/>
                        <a:gd name="connsiteY6" fmla="*/ 2713382 h 2713382"/>
                        <a:gd name="connsiteX7" fmla="*/ 0 w 6470373"/>
                        <a:gd name="connsiteY7" fmla="*/ 2261143 h 2713382"/>
                        <a:gd name="connsiteX8" fmla="*/ 0 w 6470373"/>
                        <a:gd name="connsiteY8" fmla="*/ 452239 h 2713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70373" h="2713382" extrusionOk="0">
                          <a:moveTo>
                            <a:pt x="0" y="452239"/>
                          </a:moveTo>
                          <a:cubicBezTo>
                            <a:pt x="-9160" y="196824"/>
                            <a:pt x="187509" y="5617"/>
                            <a:pt x="452239" y="0"/>
                          </a:cubicBezTo>
                          <a:cubicBezTo>
                            <a:pt x="2930613" y="132882"/>
                            <a:pt x="4820847" y="-84951"/>
                            <a:pt x="6018134" y="0"/>
                          </a:cubicBezTo>
                          <a:cubicBezTo>
                            <a:pt x="6258718" y="8966"/>
                            <a:pt x="6463852" y="238516"/>
                            <a:pt x="6470373" y="452239"/>
                          </a:cubicBezTo>
                          <a:cubicBezTo>
                            <a:pt x="6362648" y="767932"/>
                            <a:pt x="6345784" y="1370902"/>
                            <a:pt x="6470373" y="2261143"/>
                          </a:cubicBezTo>
                          <a:cubicBezTo>
                            <a:pt x="6497595" y="2514137"/>
                            <a:pt x="6274827" y="2699125"/>
                            <a:pt x="6018134" y="2713382"/>
                          </a:cubicBezTo>
                          <a:cubicBezTo>
                            <a:pt x="5012077" y="2801021"/>
                            <a:pt x="2588066" y="2640703"/>
                            <a:pt x="452239" y="2713382"/>
                          </a:cubicBezTo>
                          <a:cubicBezTo>
                            <a:pt x="200224" y="2691924"/>
                            <a:pt x="-19180" y="2537563"/>
                            <a:pt x="0" y="2261143"/>
                          </a:cubicBezTo>
                          <a:cubicBezTo>
                            <a:pt x="-76081" y="1452716"/>
                            <a:pt x="-60227" y="1109237"/>
                            <a:pt x="0" y="45223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11C0353-069F-4CE7-AE14-5A0C6BF8EE6D}"/>
                </a:ext>
              </a:extLst>
            </p:cNvPr>
            <p:cNvCxnSpPr/>
            <p:nvPr/>
          </p:nvCxnSpPr>
          <p:spPr>
            <a:xfrm>
              <a:off x="4531807" y="2560085"/>
              <a:ext cx="65314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85CF0CC-C8F3-4F42-BFCE-B4BA657F219C}"/>
                </a:ext>
              </a:extLst>
            </p:cNvPr>
            <p:cNvCxnSpPr/>
            <p:nvPr/>
          </p:nvCxnSpPr>
          <p:spPr>
            <a:xfrm flipH="1">
              <a:off x="2009670" y="5273467"/>
              <a:ext cx="411983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277B59-72C3-4204-96FE-D1B88605A0FC}"/>
              </a:ext>
            </a:extLst>
          </p:cNvPr>
          <p:cNvSpPr txBox="1"/>
          <p:nvPr/>
        </p:nvSpPr>
        <p:spPr>
          <a:xfrm>
            <a:off x="8869017" y="704740"/>
            <a:ext cx="3193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 있는 기능들만 알아가도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72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F9CB-0C37-4BA8-AA00-C8B89AFB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문제가 발생할 때 사용할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CB3D6-53F9-4B23-A300-6FFC11A8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실수로 비밀번호를 기록했다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Reset 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실수로 파일을 삭제하고 올렸다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/>
              <a:t>Git - Checkout</a:t>
            </a:r>
            <a:r>
              <a:rPr lang="ko-KR" altLang="en-US" dirty="0"/>
              <a:t>해서 복원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오류가 있는 파일을 올렸다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Revert or Reset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사람이 짠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코드랑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코드랑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충돌이 나서 멘붕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코드 선택해서 합친다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Conflict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ko-KR" altLang="en-US" dirty="0"/>
              <a:t>공유한 저장소가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에러가 나면서 다운이 안된다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Stash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이상한 메시지를 뿜으면서 계속 실패했다고 하는데 나는 알아들을 수가 없다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 </a:t>
            </a:r>
            <a:r>
              <a:rPr lang="ko-KR" altLang="en-US" dirty="0"/>
              <a:t>삭제하고 다시 복제하거나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구글링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8005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75" y="2425700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dirty="0"/>
              <a:t>주로 쓸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기능들</a:t>
            </a:r>
            <a:r>
              <a:rPr lang="ko-KR" altLang="en-US" dirty="0"/>
              <a:t>부터 배워보자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89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accent2"/>
                </a:solidFill>
              </a:rPr>
              <a:t>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47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저장소</a:t>
            </a:r>
            <a:r>
              <a:rPr lang="en-US" altLang="ko-KR" dirty="0">
                <a:solidFill>
                  <a:schemeClr val="tx1"/>
                </a:solidFill>
              </a:rPr>
              <a:t>(Repository)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내가 </a:t>
            </a:r>
            <a:r>
              <a:rPr lang="en-US" altLang="ko-KR" dirty="0"/>
              <a:t>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관리할 폴더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커밋</a:t>
            </a:r>
            <a:r>
              <a:rPr lang="en-US" altLang="ko-KR" dirty="0">
                <a:solidFill>
                  <a:schemeClr val="tx1"/>
                </a:solidFill>
              </a:rPr>
              <a:t>(Commit)</a:t>
            </a:r>
          </a:p>
          <a:p>
            <a:pPr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버전을 기록하는 단위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커밋한다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dirty="0"/>
              <a:t>하나의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버전을 </a:t>
            </a:r>
            <a:r>
              <a:rPr lang="ko-KR" altLang="en-US" dirty="0"/>
              <a:t>기록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로컬</a:t>
            </a:r>
            <a:r>
              <a:rPr lang="en-US" altLang="ko-KR" dirty="0">
                <a:solidFill>
                  <a:schemeClr val="tx1"/>
                </a:solidFill>
              </a:rPr>
              <a:t>(Local) - </a:t>
            </a:r>
            <a:r>
              <a:rPr lang="ko-KR" altLang="en-US" dirty="0">
                <a:solidFill>
                  <a:schemeClr val="tx1"/>
                </a:solidFill>
              </a:rPr>
              <a:t>네트워크 없이 접속 가능한 것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로컬 컴퓨터 </a:t>
            </a:r>
            <a:r>
              <a:rPr lang="en-US" altLang="ko-KR" dirty="0"/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컴퓨터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원격</a:t>
            </a:r>
            <a:r>
              <a:rPr lang="en-US" altLang="ko-KR" dirty="0">
                <a:solidFill>
                  <a:schemeClr val="tx1"/>
                </a:solidFill>
              </a:rPr>
              <a:t>(Remote) - </a:t>
            </a:r>
            <a:r>
              <a:rPr lang="ko-KR" altLang="en-US" dirty="0">
                <a:solidFill>
                  <a:schemeClr val="tx1"/>
                </a:solidFill>
              </a:rPr>
              <a:t>네트워크 접속해서 접속해야 하는 것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클라우드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(Google 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같은 것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저장소를 올려서 공유하는 곳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(ex) GitHub, Bitbucket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DFE2-06CB-423F-AD7C-01E2B0C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선언하기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652B2-0584-4EED-951B-70AD24656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폴더를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이라는 툴로 관리하겠다는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.git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숨김 폴더가 생겼는지 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폴더에 우리의 버전들이 기록된다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건들 일이 없다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파일을 삭제하면 우리가 </a:t>
            </a:r>
            <a:r>
              <a:rPr lang="en-US" altLang="ko-KR" dirty="0"/>
              <a:t>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ko-KR" altLang="en-US" dirty="0"/>
              <a:t>저장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</a:t>
            </a:r>
            <a:r>
              <a:rPr lang="ko-KR" altLang="en-US" dirty="0"/>
              <a:t>기록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들이 다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날라가기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때문에 절대 삭제하면 안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6AD8E-4F3D-4679-8444-DEE337D5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62" y="4005086"/>
            <a:ext cx="5279307" cy="261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2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A687E-835E-40E9-AD03-B792B467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파일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AD02A-A2EF-49AC-8BB5-FDDDA572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상태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파일의 상태를 확인할 수 있는 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만들고 파일 상태를 확인해보자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파일 상태 구분법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3E2F99-0CD3-4F62-818F-6B32221EAA58}"/>
              </a:ext>
            </a:extLst>
          </p:cNvPr>
          <p:cNvGrpSpPr/>
          <p:nvPr/>
        </p:nvGrpSpPr>
        <p:grpSpPr>
          <a:xfrm>
            <a:off x="1334033" y="3546119"/>
            <a:ext cx="10012479" cy="2206723"/>
            <a:chOff x="114833" y="3479444"/>
            <a:chExt cx="10012479" cy="220672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59283D-5D1B-41F4-8F46-65C5D2CB17A0}"/>
                </a:ext>
              </a:extLst>
            </p:cNvPr>
            <p:cNvGrpSpPr/>
            <p:nvPr/>
          </p:nvGrpSpPr>
          <p:grpSpPr>
            <a:xfrm>
              <a:off x="1665228" y="3479444"/>
              <a:ext cx="8462084" cy="2206723"/>
              <a:chOff x="1665228" y="3479444"/>
              <a:chExt cx="8462084" cy="2206723"/>
            </a:xfrm>
            <a:grpFill/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AE98DD6-15FB-43EE-964D-B4F89195A11E}"/>
                  </a:ext>
                </a:extLst>
              </p:cNvPr>
              <p:cNvSpPr/>
              <p:nvPr/>
            </p:nvSpPr>
            <p:spPr>
              <a:xfrm>
                <a:off x="1665228" y="3982166"/>
                <a:ext cx="2023439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Tracking: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관리 중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9850DB8-2B83-45A5-BBD5-CDDFEA4D80D8}"/>
                  </a:ext>
                </a:extLst>
              </p:cNvPr>
              <p:cNvSpPr/>
              <p:nvPr/>
            </p:nvSpPr>
            <p:spPr>
              <a:xfrm>
                <a:off x="1665228" y="5316835"/>
                <a:ext cx="6683689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Untracking: Git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관리 안 하는 파일</a:t>
                </a:r>
                <a:r>
                  <a:rPr lang="en-US" altLang="ko-KR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파일을 처</a:t>
                </a:r>
                <a:r>
                  <a:rPr lang="ko-KR" altLang="en-US" b="1" dirty="0">
                    <a:solidFill>
                      <a:schemeClr val="accent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음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넣었을 때의 상태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DDF0A8-C255-4E13-96FA-484EC5740D9E}"/>
                  </a:ext>
                </a:extLst>
              </p:cNvPr>
              <p:cNvSpPr/>
              <p:nvPr/>
            </p:nvSpPr>
            <p:spPr>
              <a:xfrm>
                <a:off x="4159460" y="3479444"/>
                <a:ext cx="5967852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Staged(Index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 기록되다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곧 하나의 버전으로 저장할 파일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81DE914-B7E9-4A30-80B1-4E2F1B943446}"/>
                  </a:ext>
                </a:extLst>
              </p:cNvPr>
              <p:cNvSpPr/>
              <p:nvPr/>
            </p:nvSpPr>
            <p:spPr>
              <a:xfrm>
                <a:off x="4159460" y="3983713"/>
                <a:ext cx="4804777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Unmodified: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최근에 저장한 상태 그대로인 파일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FFB98C3-FEB7-4B31-8098-5F512947EDD7}"/>
                  </a:ext>
                </a:extLst>
              </p:cNvPr>
              <p:cNvSpPr/>
              <p:nvPr/>
            </p:nvSpPr>
            <p:spPr>
              <a:xfrm>
                <a:off x="4159459" y="4487982"/>
                <a:ext cx="4070602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Modified: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최근에 저장하고 수정 된 파일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CDC06D29-92C3-474D-A124-5BBB55FB0B99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 flipV="1">
                <a:off x="3688667" y="3664110"/>
                <a:ext cx="470793" cy="502722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F2A2943-F8C4-4034-90B6-40D48D5D16FD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3688667" y="4166832"/>
                <a:ext cx="470793" cy="1547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E0E9FF2-5E9F-44D7-92C3-E9B30BE9038D}"/>
                  </a:ext>
                </a:extLst>
              </p:cNvPr>
              <p:cNvCxnSpPr>
                <a:cxnSpLocks/>
                <a:stCxn id="6" idx="3"/>
                <a:endCxn id="10" idx="1"/>
              </p:cNvCxnSpPr>
              <p:nvPr/>
            </p:nvCxnSpPr>
            <p:spPr>
              <a:xfrm>
                <a:off x="3688667" y="4166832"/>
                <a:ext cx="470792" cy="505816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665FD1D-E38E-4A1F-B5E9-FC90F8F2A406}"/>
                </a:ext>
              </a:extLst>
            </p:cNvPr>
            <p:cNvSpPr/>
            <p:nvPr/>
          </p:nvSpPr>
          <p:spPr>
            <a:xfrm>
              <a:off x="114833" y="4649015"/>
              <a:ext cx="1082348" cy="369332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상태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511D809-8E29-4560-8DFB-0CBFC8CF3B01}"/>
                </a:ext>
              </a:extLst>
            </p:cNvPr>
            <p:cNvCxnSpPr>
              <a:cxnSpLocks/>
              <a:stCxn id="23" idx="3"/>
              <a:endCxn id="6" idx="1"/>
            </p:cNvCxnSpPr>
            <p:nvPr/>
          </p:nvCxnSpPr>
          <p:spPr>
            <a:xfrm flipV="1">
              <a:off x="1197181" y="4166832"/>
              <a:ext cx="468047" cy="66684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6027819-2A77-436A-B283-346E51864938}"/>
                </a:ext>
              </a:extLst>
            </p:cNvPr>
            <p:cNvCxnSpPr>
              <a:cxnSpLocks/>
              <a:stCxn id="23" idx="3"/>
              <a:endCxn id="7" idx="1"/>
            </p:cNvCxnSpPr>
            <p:nvPr/>
          </p:nvCxnSpPr>
          <p:spPr>
            <a:xfrm>
              <a:off x="1197181" y="4833681"/>
              <a:ext cx="468047" cy="66782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442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Stage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올리기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Commit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파일 선택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E171BB-69F7-4181-A20B-35A3FADD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하기 전 단계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할 파일들 선택하기</a:t>
            </a: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5D9909-77DA-45C3-BEC5-FE8E80493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8" r="24953" b="17230"/>
          <a:stretch/>
        </p:blipFill>
        <p:spPr>
          <a:xfrm>
            <a:off x="1180112" y="3200396"/>
            <a:ext cx="5136777" cy="349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B23BD0-CB38-4D05-85AA-E1FF7459A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4" t="15025" r="42344" b="34734"/>
          <a:stretch/>
        </p:blipFill>
        <p:spPr>
          <a:xfrm>
            <a:off x="7618599" y="3440344"/>
            <a:ext cx="4427724" cy="2841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564E4-95A4-4635-9BC4-D0F42159A2D7}"/>
              </a:ext>
            </a:extLst>
          </p:cNvPr>
          <p:cNvSpPr/>
          <p:nvPr/>
        </p:nvSpPr>
        <p:spPr>
          <a:xfrm>
            <a:off x="1980651" y="4523854"/>
            <a:ext cx="217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할 파일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94F88E-2BD3-430A-8728-96F7742677C6}"/>
              </a:ext>
            </a:extLst>
          </p:cNvPr>
          <p:cNvSpPr/>
          <p:nvPr/>
        </p:nvSpPr>
        <p:spPr>
          <a:xfrm>
            <a:off x="9166802" y="4159477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Staged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된 파일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B14C00-AE94-4451-9CB7-D70D35ACA4E0}"/>
              </a:ext>
            </a:extLst>
          </p:cNvPr>
          <p:cNvSpPr/>
          <p:nvPr/>
        </p:nvSpPr>
        <p:spPr>
          <a:xfrm>
            <a:off x="66675" y="3200396"/>
            <a:ext cx="11128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A15-6C93-4863-AF72-8CEC969B9F0C}"/>
              </a:ext>
            </a:extLst>
          </p:cNvPr>
          <p:cNvSpPr/>
          <p:nvPr/>
        </p:nvSpPr>
        <p:spPr>
          <a:xfrm>
            <a:off x="6505794" y="3440344"/>
            <a:ext cx="11128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</a:p>
        </p:txBody>
      </p:sp>
    </p:spTree>
    <p:extLst>
      <p:ext uri="{BB962C8B-B14F-4D97-AF65-F5344CB8AC3E}">
        <p14:creationId xmlns:p14="http://schemas.microsoft.com/office/powerpoint/2010/main" val="419969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Commit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실질적인 기록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커밋한다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버전으로 저장한다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무조건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Stage(Index)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올라간 파일들만 기록된다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것이 변했는지 알 수 있도록 메시지를 남겨줘야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61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Git?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62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9C939-2169-4553-B070-D1BA4F85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340"/>
            <a:ext cx="10515600" cy="4351338"/>
          </a:xfrm>
        </p:spPr>
        <p:txBody>
          <a:bodyPr/>
          <a:lstStyle/>
          <a:p>
            <a:r>
              <a:rPr lang="ko-KR" altLang="en-US" dirty="0"/>
              <a:t>메시지를 작성한 후 </a:t>
            </a:r>
            <a:r>
              <a:rPr lang="ko-KR" altLang="en-US" dirty="0" err="1"/>
              <a:t>커밋을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1BF27-4F34-4A86-8265-A5527CB0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000920"/>
            <a:ext cx="10392229" cy="568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F8B541-7977-4FA9-96B9-084E3F53892F}"/>
              </a:ext>
            </a:extLst>
          </p:cNvPr>
          <p:cNvSpPr/>
          <p:nvPr/>
        </p:nvSpPr>
        <p:spPr>
          <a:xfrm>
            <a:off x="2604765" y="5167592"/>
            <a:ext cx="1684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81B583-36F5-48B5-8AF7-AA52213F9E47}"/>
              </a:ext>
            </a:extLst>
          </p:cNvPr>
          <p:cNvSpPr/>
          <p:nvPr/>
        </p:nvSpPr>
        <p:spPr>
          <a:xfrm>
            <a:off x="10448668" y="5857080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08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D4FB9-3731-48E9-BD9A-48373C0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History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3428F-3130-4A82-911F-6DF8663F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들의 기록을 확인하는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BAA25-2324-42D2-903D-017A0F59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11149"/>
            <a:ext cx="7997371" cy="42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BE6D7C-C738-46D6-AF30-5C3809AC14E0}"/>
              </a:ext>
            </a:extLst>
          </p:cNvPr>
          <p:cNvSpPr/>
          <p:nvPr/>
        </p:nvSpPr>
        <p:spPr>
          <a:xfrm>
            <a:off x="2270760" y="3847405"/>
            <a:ext cx="7559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400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ko-KR" altLang="en-US" sz="1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메시지들                                커밋한 날짜들                                                    커밋한 사람</a:t>
            </a:r>
          </a:p>
        </p:txBody>
      </p:sp>
    </p:spTree>
    <p:extLst>
      <p:ext uri="{BB962C8B-B14F-4D97-AF65-F5344CB8AC3E}">
        <p14:creationId xmlns:p14="http://schemas.microsoft.com/office/powerpoint/2010/main" val="172875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22C-5CFC-4F78-B273-7E382EB4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History – Show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9FA57-1162-45BE-B924-777F959C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각각의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커밋에서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어떤 것이 바뀌었는지 확인해보자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9F683-9DA1-41A8-83BE-5B5D0FA9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09" y="2351123"/>
            <a:ext cx="7519737" cy="396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26D5C4-0BB6-4190-8BB4-CB3BC340EA71}"/>
              </a:ext>
            </a:extLst>
          </p:cNvPr>
          <p:cNvSpPr/>
          <p:nvPr/>
        </p:nvSpPr>
        <p:spPr>
          <a:xfrm>
            <a:off x="4357662" y="3631962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init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</a:t>
            </a:r>
            <a:r>
              <a:rPr lang="ko-KR" altLang="en-US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커밋에서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이루어진 변경 사항을 확인하려면 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460315-D55C-45B5-92A5-FE635025E44D}"/>
              </a:ext>
            </a:extLst>
          </p:cNvPr>
          <p:cNvSpPr/>
          <p:nvPr/>
        </p:nvSpPr>
        <p:spPr>
          <a:xfrm>
            <a:off x="3272784" y="5166866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README</a:t>
            </a:r>
            <a:r>
              <a:rPr lang="ko-KR" altLang="en-US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추가한 것을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5A9F4E-D79D-4474-8FEE-30D5BED46CBD}"/>
              </a:ext>
            </a:extLst>
          </p:cNvPr>
          <p:cNvSpPr/>
          <p:nvPr/>
        </p:nvSpPr>
        <p:spPr>
          <a:xfrm>
            <a:off x="8674007" y="4827518"/>
            <a:ext cx="3454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README</a:t>
            </a:r>
            <a:r>
              <a:rPr lang="ko-KR" altLang="en-US" sz="16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추가한 내용을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A2DF3B-5DD3-4A45-B86E-78DDA49C93E2}"/>
              </a:ext>
            </a:extLst>
          </p:cNvPr>
          <p:cNvSpPr/>
          <p:nvPr/>
        </p:nvSpPr>
        <p:spPr>
          <a:xfrm>
            <a:off x="3272784" y="5319266"/>
            <a:ext cx="20008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PPT</a:t>
            </a:r>
            <a:r>
              <a:rPr lang="ko-KR" altLang="en-US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추가한 것을 확인</a:t>
            </a:r>
          </a:p>
        </p:txBody>
      </p:sp>
    </p:spTree>
    <p:extLst>
      <p:ext uri="{BB962C8B-B14F-4D97-AF65-F5344CB8AC3E}">
        <p14:creationId xmlns:p14="http://schemas.microsoft.com/office/powerpoint/2010/main" val="696016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286000"/>
            <a:ext cx="9696450" cy="1841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컴퓨터에서 만든 저장소를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공유해보자</a:t>
            </a:r>
          </a:p>
        </p:txBody>
      </p:sp>
    </p:spTree>
    <p:extLst>
      <p:ext uri="{BB962C8B-B14F-4D97-AF65-F5344CB8AC3E}">
        <p14:creationId xmlns:p14="http://schemas.microsoft.com/office/powerpoint/2010/main" val="3247484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용어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475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푸시</a:t>
            </a:r>
            <a:r>
              <a:rPr lang="en-US" altLang="ko-KR" b="1" dirty="0">
                <a:solidFill>
                  <a:schemeClr val="tx1"/>
                </a:solidFill>
              </a:rPr>
              <a:t>(Push)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로컬에 있는 저장소를 인터넷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(Remote)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올리는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.git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숨김 폴더를 포함해서 나의 모든 파일과 그 기록들을 업로드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tx1"/>
                </a:solidFill>
              </a:rPr>
              <a:t>복제</a:t>
            </a:r>
            <a:r>
              <a:rPr lang="en-US" altLang="ko-KR" b="1" dirty="0">
                <a:solidFill>
                  <a:schemeClr val="tx1"/>
                </a:solidFill>
              </a:rPr>
              <a:t>(Clone)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인터넷에 있는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저장소를 로컬에 다운 받는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8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인터넷에 저장소 올리기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638AF-4F65-4070-B00D-71DED8B3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10" y="2348914"/>
            <a:ext cx="8377989" cy="44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dirty="0">
                <a:solidFill>
                  <a:srgbClr val="C00000"/>
                </a:solidFill>
              </a:rPr>
              <a:t>실패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올릴 곳이 없어서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Push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못한다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748A2-C257-4295-90A1-08AE0463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2349011"/>
            <a:ext cx="7523747" cy="396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B47BC8-AA54-4585-A157-D9D9EEC7191E}"/>
              </a:ext>
            </a:extLst>
          </p:cNvPr>
          <p:cNvSpPr/>
          <p:nvPr/>
        </p:nvSpPr>
        <p:spPr>
          <a:xfrm>
            <a:off x="4357662" y="3631962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올릴 곳이 없다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F588B0-0D38-4A4E-B5B7-53C5FBE24615}"/>
              </a:ext>
            </a:extLst>
          </p:cNvPr>
          <p:cNvSpPr/>
          <p:nvPr/>
        </p:nvSpPr>
        <p:spPr>
          <a:xfrm>
            <a:off x="5653062" y="4519458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클릭하질 못함 </a:t>
            </a:r>
            <a:r>
              <a:rPr lang="ko-KR" altLang="en-US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ㅠ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4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68A48-E979-44A6-B001-99847E61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7414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당연하다</a:t>
            </a:r>
            <a:r>
              <a:rPr lang="en-US" altLang="ko-KR" sz="3600" dirty="0">
                <a:solidFill>
                  <a:schemeClr val="tx1"/>
                </a:solidFill>
              </a:rPr>
              <a:t>. </a:t>
            </a:r>
            <a:r>
              <a:rPr lang="ko-KR" altLang="en-US" sz="3600" dirty="0">
                <a:solidFill>
                  <a:schemeClr val="tx1"/>
                </a:solidFill>
              </a:rPr>
              <a:t>어디에 올릴지 알려준 적이 없기 때문</a:t>
            </a:r>
            <a:br>
              <a:rPr lang="en-US" altLang="ko-KR" sz="3600" dirty="0"/>
            </a:br>
            <a:r>
              <a:rPr lang="ko-KR" altLang="en-US" sz="3600" dirty="0">
                <a:solidFill>
                  <a:schemeClr val="accent6"/>
                </a:solidFill>
              </a:rPr>
              <a:t>어디에 올릴지 링크를 연결해주면 된다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577EE92-811B-4561-8B77-5EABFE95D22C}"/>
              </a:ext>
            </a:extLst>
          </p:cNvPr>
          <p:cNvSpPr txBox="1">
            <a:spLocks/>
          </p:cNvSpPr>
          <p:nvPr/>
        </p:nvSpPr>
        <p:spPr>
          <a:xfrm>
            <a:off x="971550" y="2771776"/>
            <a:ext cx="10080625" cy="317941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어디에</a:t>
            </a:r>
            <a:r>
              <a:rPr lang="en-US" altLang="ko-KR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카카오톡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N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드라이브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드라이브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b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200" dirty="0" err="1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ㄴㄴ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3200" u="sng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endParaRPr lang="ko-KR" altLang="en-US" sz="3200" u="sng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7295F20-8E21-43E4-B169-9532A8BDC8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Push –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실패한 이유</a:t>
            </a:r>
          </a:p>
        </p:txBody>
      </p:sp>
    </p:spTree>
    <p:extLst>
      <p:ext uri="{BB962C8B-B14F-4D97-AF65-F5344CB8AC3E}">
        <p14:creationId xmlns:p14="http://schemas.microsoft.com/office/powerpoint/2010/main" val="940961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381134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accent6"/>
                </a:solidFill>
              </a:rPr>
              <a:t>GitHub</a:t>
            </a: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Push</a:t>
            </a: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해서 </a:t>
            </a:r>
            <a:b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공유해보자</a:t>
            </a:r>
            <a:endParaRPr lang="ko-KR" altLang="en-US" sz="7200" dirty="0">
              <a:solidFill>
                <a:schemeClr val="accent4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20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chemeClr val="accent6"/>
                </a:solidFill>
              </a:rPr>
              <a:t>GitHub?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개발자용 </a:t>
            </a:r>
            <a:r>
              <a:rPr lang="en-US" altLang="ko-KR" dirty="0"/>
              <a:t>N</a:t>
            </a:r>
            <a:r>
              <a:rPr lang="ko-KR" altLang="en-US" dirty="0"/>
              <a:t>드라이브</a:t>
            </a:r>
            <a:r>
              <a:rPr lang="en-US" altLang="ko-KR" dirty="0"/>
              <a:t>/</a:t>
            </a:r>
            <a:r>
              <a:rPr lang="ko-KR" altLang="en-US" dirty="0"/>
              <a:t>구글 드라이브 같은 곳</a:t>
            </a:r>
            <a:endParaRPr lang="en-US" altLang="ko-KR" dirty="0"/>
          </a:p>
          <a:p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ko-KR" altLang="en-US" dirty="0"/>
              <a:t> 저장소를 올려서 공유하는 사이트</a:t>
            </a:r>
            <a:endParaRPr lang="en-US" altLang="ko-KR" dirty="0"/>
          </a:p>
          <a:p>
            <a:pPr lvl="1"/>
            <a:r>
              <a:rPr lang="ko-KR" altLang="en-US" dirty="0"/>
              <a:t>앞으로 협업할 때 사용할 사이트</a:t>
            </a:r>
            <a:endParaRPr lang="en-US" altLang="ko-KR" dirty="0"/>
          </a:p>
          <a:p>
            <a:pPr lvl="1"/>
            <a:r>
              <a:rPr lang="ko-KR" altLang="en-US" dirty="0"/>
              <a:t>많은 오픈소스 프로젝트들이 위치하는 곳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   </a:t>
            </a:r>
            <a:r>
              <a:rPr lang="ko-KR" altLang="en-US" sz="2000" dirty="0">
                <a:solidFill>
                  <a:schemeClr val="tx1"/>
                </a:solidFill>
              </a:rPr>
              <a:t>용어 정리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/>
              <a:t>GitHub</a:t>
            </a:r>
            <a:r>
              <a:rPr lang="ko-KR" altLang="en-US" sz="1600" dirty="0"/>
              <a:t>에 올린 저장소 </a:t>
            </a:r>
            <a:r>
              <a:rPr lang="en-US" altLang="ko-KR" sz="1600" dirty="0"/>
              <a:t>= </a:t>
            </a:r>
            <a:r>
              <a:rPr lang="ko-KR" altLang="en-US" sz="1600" dirty="0"/>
              <a:t>원격 저장소</a:t>
            </a:r>
            <a:endParaRPr lang="en-US" altLang="ko-KR" sz="1600" dirty="0"/>
          </a:p>
          <a:p>
            <a:pPr lvl="1"/>
            <a:r>
              <a:rPr lang="ko-KR" altLang="en-US" sz="1600" dirty="0"/>
              <a:t>내 컴퓨터의 저장소 </a:t>
            </a:r>
            <a:r>
              <a:rPr lang="en-US" altLang="ko-KR" sz="1600" dirty="0"/>
              <a:t>= </a:t>
            </a:r>
            <a:r>
              <a:rPr lang="ko-KR" altLang="en-US" sz="1600" dirty="0"/>
              <a:t>로컬 저장소</a:t>
            </a:r>
            <a:endParaRPr lang="en-US" altLang="ko-KR" sz="1600" dirty="0"/>
          </a:p>
          <a:p>
            <a:pPr lvl="1"/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317811" y="4105833"/>
            <a:ext cx="3433482" cy="10040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GitGub 사진">
            <a:extLst>
              <a:ext uri="{FF2B5EF4-FFF2-40B4-BE49-F238E27FC236}">
                <a16:creationId xmlns:a16="http://schemas.microsoft.com/office/drawing/2014/main" id="{07EE4D41-01D1-4B41-B182-A53A3A57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181" y="4240770"/>
            <a:ext cx="2290575" cy="939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60373-B99F-4EDD-80E6-EB286673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11" y="1660698"/>
            <a:ext cx="2941516" cy="24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6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41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/>
              <a:t>가장 인기 있는 </a:t>
            </a:r>
            <a:r>
              <a:rPr lang="ko-KR" altLang="en-US" sz="3600" b="1" u="sng" dirty="0">
                <a:solidFill>
                  <a:srgbClr val="C00000"/>
                </a:solidFill>
              </a:rPr>
              <a:t>버전 관리 시스템</a:t>
            </a:r>
            <a:r>
              <a:rPr lang="ko-KR" altLang="en-US" sz="3600" dirty="0"/>
              <a:t>이다</a:t>
            </a:r>
            <a:r>
              <a:rPr lang="en-US" altLang="ko-KR" sz="36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말은 어려워 보이지만 </a:t>
            </a:r>
            <a:r>
              <a:rPr lang="en-US" altLang="ko-KR" sz="3200" dirty="0"/>
              <a:t>30</a:t>
            </a:r>
            <a:r>
              <a:rPr lang="ko-KR" altLang="en-US" sz="3200" dirty="0"/>
              <a:t>분이면 기본 기능들은 다 익힌다</a:t>
            </a:r>
            <a:r>
              <a:rPr lang="en-US" altLang="ko-KR" sz="32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프로그래머라면 익숙해져야 할 </a:t>
            </a:r>
            <a:r>
              <a:rPr lang="en-US" altLang="ko-KR" sz="3200" dirty="0"/>
              <a:t>Tool</a:t>
            </a:r>
            <a:r>
              <a:rPr lang="ko-KR" altLang="en-US" sz="3200" dirty="0"/>
              <a:t>이다</a:t>
            </a:r>
            <a:r>
              <a:rPr lang="en-US" altLang="ko-KR" sz="3200" dirty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ko-KR" altLang="en-US" sz="2800" dirty="0"/>
              <a:t>개발자들이 프로그램을 공유할 때 사용하는 소프트웨어이다</a:t>
            </a:r>
            <a:r>
              <a:rPr lang="en-US" altLang="ko-KR" sz="2800" dirty="0"/>
              <a:t>.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포트폴리오로도 사용할 수 있다</a:t>
            </a:r>
            <a:r>
              <a:rPr lang="en-US" altLang="ko-K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96381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en-US" altLang="ko-KR" dirty="0"/>
              <a:t> </a:t>
            </a:r>
            <a:r>
              <a:rPr lang="ko-KR" altLang="en-US" dirty="0"/>
              <a:t>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</a:t>
            </a:r>
            <a:r>
              <a:rPr lang="en-US" altLang="ko-KR" dirty="0"/>
              <a:t> </a:t>
            </a:r>
            <a:r>
              <a:rPr lang="ko-KR" altLang="en-US" dirty="0"/>
              <a:t>여기서 가입 한 후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1741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305020"/>
            <a:ext cx="9029700" cy="438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41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EAFB-2914-4F78-8A7B-8BFD26E9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할 곳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47DF8-C348-4B75-97BE-71671D89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 컴퓨터에 있는 </a:t>
            </a:r>
            <a:r>
              <a:rPr lang="en-US" altLang="ko-KR" dirty="0"/>
              <a:t>Git</a:t>
            </a:r>
            <a:r>
              <a:rPr lang="ko-KR" altLang="en-US" dirty="0"/>
              <a:t> 저장소를 올리기 위해 </a:t>
            </a:r>
            <a:br>
              <a:rPr lang="en-US" altLang="ko-KR" dirty="0"/>
            </a:br>
            <a:r>
              <a:rPr lang="ko-KR" altLang="en-US" dirty="0"/>
              <a:t>비어 있는 </a:t>
            </a:r>
            <a:r>
              <a:rPr lang="en-US" altLang="ko-KR" dirty="0"/>
              <a:t>GitHub </a:t>
            </a:r>
            <a:r>
              <a:rPr lang="ko-KR" altLang="en-US" dirty="0"/>
              <a:t>저장소를 만들자</a:t>
            </a:r>
            <a:endParaRPr lang="en-US" altLang="ko-KR" dirty="0"/>
          </a:p>
          <a:p>
            <a:r>
              <a:rPr lang="en-US" altLang="ko-KR" dirty="0"/>
              <a:t>GitHub </a:t>
            </a:r>
            <a:r>
              <a:rPr lang="ko-KR" altLang="en-US" dirty="0"/>
              <a:t>저장소 </a:t>
            </a:r>
            <a:r>
              <a:rPr lang="en-US" altLang="ko-KR" dirty="0"/>
              <a:t>= </a:t>
            </a:r>
            <a:r>
              <a:rPr lang="ko-KR" altLang="en-US" dirty="0"/>
              <a:t>우리의 원격 저장소</a:t>
            </a:r>
          </a:p>
        </p:txBody>
      </p:sp>
    </p:spTree>
    <p:extLst>
      <p:ext uri="{BB962C8B-B14F-4D97-AF65-F5344CB8AC3E}">
        <p14:creationId xmlns:p14="http://schemas.microsoft.com/office/powerpoint/2010/main" val="4210166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ko-KR" altLang="en-US" dirty="0"/>
              <a:t>에서 원격 저장소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20213E-1D80-4551-A177-25DC1294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46" y="1690688"/>
            <a:ext cx="5008354" cy="26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D79B43-45E1-4A6E-89AF-F1E94AF4AC02}"/>
              </a:ext>
            </a:extLst>
          </p:cNvPr>
          <p:cNvSpPr/>
          <p:nvPr/>
        </p:nvSpPr>
        <p:spPr>
          <a:xfrm>
            <a:off x="3071787" y="1842933"/>
            <a:ext cx="2005677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New Repo.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156F-12F7-4C81-99BD-0B2FDC51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" t="11111" r="1631" b="14862"/>
          <a:stretch/>
        </p:blipFill>
        <p:spPr>
          <a:xfrm>
            <a:off x="6724650" y="1690688"/>
            <a:ext cx="4552950" cy="358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24869-E8D8-4A20-8AA7-88C3AB895A62}"/>
              </a:ext>
            </a:extLst>
          </p:cNvPr>
          <p:cNvSpPr/>
          <p:nvPr/>
        </p:nvSpPr>
        <p:spPr>
          <a:xfrm>
            <a:off x="9472587" y="2790483"/>
            <a:ext cx="179247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저장소명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D3FCF1-242A-4893-B0B9-BCCD8101BB08}"/>
              </a:ext>
            </a:extLst>
          </p:cNvPr>
          <p:cNvSpPr/>
          <p:nvPr/>
        </p:nvSpPr>
        <p:spPr>
          <a:xfrm>
            <a:off x="8015262" y="4906684"/>
            <a:ext cx="230723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create repo.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80E113-3446-4A76-A304-A712056BB626}"/>
              </a:ext>
            </a:extLst>
          </p:cNvPr>
          <p:cNvSpPr/>
          <p:nvPr/>
        </p:nvSpPr>
        <p:spPr>
          <a:xfrm>
            <a:off x="745886" y="15821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6181D5-0F0C-4062-AA63-3C35F1C8EA88}"/>
              </a:ext>
            </a:extLst>
          </p:cNvPr>
          <p:cNvSpPr/>
          <p:nvPr/>
        </p:nvSpPr>
        <p:spPr>
          <a:xfrm>
            <a:off x="6387894" y="16152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57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/>
              <a:t>에서 원격 저장소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80E113-3446-4A76-A304-A712056BB626}"/>
              </a:ext>
            </a:extLst>
          </p:cNvPr>
          <p:cNvSpPr/>
          <p:nvPr/>
        </p:nvSpPr>
        <p:spPr>
          <a:xfrm>
            <a:off x="745886" y="15821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C22DC-EC12-43C0-B686-37B547F60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" t="10972" r="1893" b="2083"/>
          <a:stretch/>
        </p:blipFill>
        <p:spPr>
          <a:xfrm>
            <a:off x="1087646" y="1681086"/>
            <a:ext cx="6029325" cy="49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B1978DA-29CA-4472-B73D-089C44D26E31}"/>
              </a:ext>
            </a:extLst>
          </p:cNvPr>
          <p:cNvCxnSpPr/>
          <p:nvPr/>
        </p:nvCxnSpPr>
        <p:spPr>
          <a:xfrm>
            <a:off x="2933699" y="3200400"/>
            <a:ext cx="2160000" cy="0"/>
          </a:xfrm>
          <a:prstGeom prst="line">
            <a:avLst/>
          </a:prstGeom>
          <a:ln w="476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D0E9B-028D-4E6B-9CAA-6542A01D75F4}"/>
              </a:ext>
            </a:extLst>
          </p:cNvPr>
          <p:cNvSpPr/>
          <p:nvPr/>
        </p:nvSpPr>
        <p:spPr>
          <a:xfrm>
            <a:off x="7416334" y="3649866"/>
            <a:ext cx="4793300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바로 내 원격 저장소의 링크이다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추가하면 여기에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공유해서 다른 사람들과 협업한다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785FA2-8BAB-4695-92A4-4BA810F79C94}"/>
              </a:ext>
            </a:extLst>
          </p:cNvPr>
          <p:cNvCxnSpPr>
            <a:cxnSpLocks/>
          </p:cNvCxnSpPr>
          <p:nvPr/>
        </p:nvCxnSpPr>
        <p:spPr>
          <a:xfrm flipH="1" flipV="1">
            <a:off x="4013699" y="3208134"/>
            <a:ext cx="3787087" cy="51614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round/>
            <a:headEnd type="none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9991F9-048A-43DD-B03C-6A21601116B3}"/>
              </a:ext>
            </a:extLst>
          </p:cNvPr>
          <p:cNvSpPr/>
          <p:nvPr/>
        </p:nvSpPr>
        <p:spPr>
          <a:xfrm>
            <a:off x="6624612" y="2951514"/>
            <a:ext cx="227017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 링크를 복사하자</a:t>
            </a:r>
          </a:p>
        </p:txBody>
      </p:sp>
    </p:spTree>
    <p:extLst>
      <p:ext uri="{BB962C8B-B14F-4D97-AF65-F5344CB8AC3E}">
        <p14:creationId xmlns:p14="http://schemas.microsoft.com/office/powerpoint/2010/main" val="15726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C6791A1-A4FE-48B6-9DF0-D1172A06F912}"/>
              </a:ext>
            </a:extLst>
          </p:cNvPr>
          <p:cNvSpPr txBox="1">
            <a:spLocks/>
          </p:cNvSpPr>
          <p:nvPr/>
        </p:nvSpPr>
        <p:spPr>
          <a:xfrm>
            <a:off x="357809" y="2766218"/>
            <a:ext cx="11509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</a:t>
            </a:r>
            <a:br>
              <a:rPr lang="en-US" altLang="ko-KR" sz="4000" dirty="0"/>
            </a:br>
            <a:r>
              <a:rPr lang="ko-KR" altLang="en-US" sz="4000" dirty="0"/>
              <a:t>로컬 저장소와 </a:t>
            </a:r>
            <a:r>
              <a:rPr lang="en-US" altLang="ko-KR" sz="4000" dirty="0">
                <a:solidFill>
                  <a:schemeClr val="accent6"/>
                </a:solidFill>
              </a:rPr>
              <a:t>GitHub </a:t>
            </a:r>
            <a:r>
              <a:rPr lang="ko-KR" altLang="en-US" sz="4000" dirty="0"/>
              <a:t>원격 저장소를 연결해보자</a:t>
            </a:r>
          </a:p>
        </p:txBody>
      </p:sp>
    </p:spTree>
    <p:extLst>
      <p:ext uri="{BB962C8B-B14F-4D97-AF65-F5344CB8AC3E}">
        <p14:creationId xmlns:p14="http://schemas.microsoft.com/office/powerpoint/2010/main" val="4055307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저장소에 </a:t>
            </a:r>
            <a:r>
              <a:rPr lang="en-US" altLang="ko-KR" sz="4000" dirty="0"/>
              <a:t>Remote </a:t>
            </a:r>
            <a:r>
              <a:rPr lang="ko-KR" altLang="en-US" sz="4000" dirty="0"/>
              <a:t>추가하기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AA372-E440-41B9-83E7-28219635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상단의 설정 버튼 </a:t>
            </a:r>
            <a:r>
              <a:rPr lang="en-US" altLang="ko-KR" dirty="0"/>
              <a:t>&gt; </a:t>
            </a:r>
            <a:r>
              <a:rPr lang="ko-KR" altLang="en-US" dirty="0"/>
              <a:t>원격 탭 </a:t>
            </a:r>
            <a:r>
              <a:rPr lang="en-US" altLang="ko-KR" dirty="0"/>
              <a:t>&gt; </a:t>
            </a:r>
            <a:r>
              <a:rPr lang="ko-KR" altLang="en-US" dirty="0"/>
              <a:t>추가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90F58-49E5-48A7-9316-11D251B27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54"/>
          <a:stretch/>
        </p:blipFill>
        <p:spPr>
          <a:xfrm>
            <a:off x="1067966" y="2350280"/>
            <a:ext cx="4611199" cy="230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A343B6-E07D-4870-9A95-492C4D59F65C}"/>
              </a:ext>
            </a:extLst>
          </p:cNvPr>
          <p:cNvSpPr/>
          <p:nvPr/>
        </p:nvSpPr>
        <p:spPr>
          <a:xfrm>
            <a:off x="5603800" y="2528781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A1DDC5-63C5-4601-9D2C-5E6334E9E46B}"/>
              </a:ext>
            </a:extLst>
          </p:cNvPr>
          <p:cNvSpPr/>
          <p:nvPr/>
        </p:nvSpPr>
        <p:spPr>
          <a:xfrm>
            <a:off x="3278315" y="2986643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400782-C9FB-4C64-BC85-BBD360A373B9}"/>
              </a:ext>
            </a:extLst>
          </p:cNvPr>
          <p:cNvSpPr/>
          <p:nvPr/>
        </p:nvSpPr>
        <p:spPr>
          <a:xfrm>
            <a:off x="2395885" y="3954641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85658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저장소에 </a:t>
            </a:r>
            <a:r>
              <a:rPr lang="en-US" altLang="ko-KR" sz="4000" dirty="0"/>
              <a:t>Remote </a:t>
            </a:r>
            <a:r>
              <a:rPr lang="ko-KR" altLang="en-US" sz="4000" dirty="0"/>
              <a:t>추가하기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AA372-E440-41B9-83E7-28219635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 기본</a:t>
            </a:r>
            <a:r>
              <a:rPr lang="en-US" altLang="ko-KR" dirty="0"/>
              <a:t>(origin)</a:t>
            </a:r>
            <a:r>
              <a:rPr lang="ko-KR" altLang="en-US" dirty="0"/>
              <a:t> 원격을 방금 만든 </a:t>
            </a:r>
            <a:r>
              <a:rPr lang="en-US" altLang="ko-KR" dirty="0"/>
              <a:t>GitHub </a:t>
            </a:r>
            <a:r>
              <a:rPr lang="ko-KR" altLang="en-US" dirty="0"/>
              <a:t>저장소로 설정해주자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F9-3BA4-48A6-BBD7-2BC78C18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03" y="2318972"/>
            <a:ext cx="6134956" cy="4239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3F93BD-3CD0-469B-B603-4E75C31B2677}"/>
              </a:ext>
            </a:extLst>
          </p:cNvPr>
          <p:cNvSpPr/>
          <p:nvPr/>
        </p:nvSpPr>
        <p:spPr>
          <a:xfrm>
            <a:off x="5303795" y="3259723"/>
            <a:ext cx="3201517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복사한 원격 저장소 주소 붙여넣기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138A84-4A17-4C01-BD44-076FDCB6BD7E}"/>
              </a:ext>
            </a:extLst>
          </p:cNvPr>
          <p:cNvSpPr/>
          <p:nvPr/>
        </p:nvSpPr>
        <p:spPr>
          <a:xfrm>
            <a:off x="3037881" y="4712145"/>
            <a:ext cx="163378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&lt;-GitHub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97B5B-D518-48EA-9D00-C29EF1FF291B}"/>
              </a:ext>
            </a:extLst>
          </p:cNvPr>
          <p:cNvSpPr/>
          <p:nvPr/>
        </p:nvSpPr>
        <p:spPr>
          <a:xfrm>
            <a:off x="3442208" y="5253468"/>
            <a:ext cx="241604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A98E2-4D67-4CA7-A77B-C8310515D2D4}"/>
              </a:ext>
            </a:extLst>
          </p:cNvPr>
          <p:cNvSpPr/>
          <p:nvPr/>
        </p:nvSpPr>
        <p:spPr>
          <a:xfrm>
            <a:off x="6923790" y="3022978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D4D8EE-0918-4249-AFEF-89BA2AF8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59" y="3909527"/>
            <a:ext cx="4231003" cy="249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DA8499-960B-471A-A3B8-E54BE1B653B0}"/>
              </a:ext>
            </a:extLst>
          </p:cNvPr>
          <p:cNvSpPr/>
          <p:nvPr/>
        </p:nvSpPr>
        <p:spPr>
          <a:xfrm>
            <a:off x="6217773" y="5953716"/>
            <a:ext cx="81945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49C4F-60F1-4EF0-9DA4-7387C7FC670B}"/>
              </a:ext>
            </a:extLst>
          </p:cNvPr>
          <p:cNvSpPr/>
          <p:nvPr/>
        </p:nvSpPr>
        <p:spPr>
          <a:xfrm>
            <a:off x="7934452" y="5046690"/>
            <a:ext cx="331826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성공했다면 등록한 </a:t>
            </a:r>
            <a:r>
              <a:rPr lang="en-US" altLang="ko-KR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origin</a:t>
            </a:r>
            <a:r>
              <a:rPr lang="ko-KR" altLang="en-US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경로가 나타나야 한다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5A06A5-E3F4-4162-B4BC-6E79A5D0AC56}"/>
              </a:ext>
            </a:extLst>
          </p:cNvPr>
          <p:cNvSpPr/>
          <p:nvPr/>
        </p:nvSpPr>
        <p:spPr>
          <a:xfrm>
            <a:off x="11134341" y="5953716"/>
            <a:ext cx="81945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16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재시도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Push</a:t>
            </a:r>
            <a:r>
              <a:rPr lang="ko-KR" altLang="en-US" dirty="0"/>
              <a:t>클릭 후</a:t>
            </a:r>
            <a:r>
              <a:rPr lang="en-US" altLang="ko-KR" dirty="0"/>
              <a:t>, master(</a:t>
            </a:r>
            <a:r>
              <a:rPr lang="ko-KR" altLang="en-US" dirty="0"/>
              <a:t>기본 </a:t>
            </a:r>
            <a:r>
              <a:rPr lang="ko-KR" altLang="en-US" dirty="0" err="1"/>
              <a:t>브랜치</a:t>
            </a:r>
            <a:r>
              <a:rPr lang="en-US" altLang="ko-KR" dirty="0"/>
              <a:t>) </a:t>
            </a:r>
            <a:r>
              <a:rPr lang="ko-KR" altLang="en-US" dirty="0"/>
              <a:t>체크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621F2-9CE2-437C-9030-66DC49EA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51" y="2418929"/>
            <a:ext cx="7410702" cy="4073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ECFF07-A039-41E2-9A3F-E25B5E0DD05D}"/>
              </a:ext>
            </a:extLst>
          </p:cNvPr>
          <p:cNvSpPr/>
          <p:nvPr/>
        </p:nvSpPr>
        <p:spPr>
          <a:xfrm>
            <a:off x="1226673" y="4184023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8937F8-64C6-4F45-97F5-1B1AA038CA95}"/>
              </a:ext>
            </a:extLst>
          </p:cNvPr>
          <p:cNvSpPr/>
          <p:nvPr/>
        </p:nvSpPr>
        <p:spPr>
          <a:xfrm>
            <a:off x="5895553" y="5441323"/>
            <a:ext cx="93166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Push!-&gt;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84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이제 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성공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 원격 저장소에 가서 잘 올라갔는지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8ED8B7-1359-44C5-A5C9-43B0D99F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90" y="1476626"/>
            <a:ext cx="9067800" cy="1209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CF87B-6678-4724-8A3B-ED165BFE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3429000"/>
            <a:ext cx="4948928" cy="316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6479B5-3433-4700-A89C-156E21A572BB}"/>
              </a:ext>
            </a:extLst>
          </p:cNvPr>
          <p:cNvGrpSpPr/>
          <p:nvPr/>
        </p:nvGrpSpPr>
        <p:grpSpPr>
          <a:xfrm>
            <a:off x="8146215" y="4241948"/>
            <a:ext cx="3876675" cy="2431329"/>
            <a:chOff x="8324015" y="4457848"/>
            <a:chExt cx="3876675" cy="24313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69C9DF-6C4F-40B4-877C-8F244EAA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015" y="4746052"/>
              <a:ext cx="3876675" cy="21431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BA64E9-A178-471D-A1F3-E363DA97A885}"/>
                </a:ext>
              </a:extLst>
            </p:cNvPr>
            <p:cNvSpPr/>
            <p:nvPr/>
          </p:nvSpPr>
          <p:spPr>
            <a:xfrm>
              <a:off x="8340798" y="4457848"/>
              <a:ext cx="3801041" cy="338554"/>
            </a:xfrm>
            <a:prstGeom prst="rect">
              <a:avLst/>
            </a:prstGeom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ko-KR" sz="1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Tip.</a:t>
              </a:r>
              <a:r>
                <a:rPr lang="ko-KR" altLang="en-US" sz="1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바로 연동된 원격 저장소로 이동하는 법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E94AA-9915-4E41-AF0D-484E48540ABD}"/>
                </a:ext>
              </a:extLst>
            </p:cNvPr>
            <p:cNvSpPr/>
            <p:nvPr/>
          </p:nvSpPr>
          <p:spPr>
            <a:xfrm>
              <a:off x="10061469" y="5115123"/>
              <a:ext cx="55816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클릭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95FFFD-258F-4C75-ACA2-B1A99D77964F}"/>
              </a:ext>
            </a:extLst>
          </p:cNvPr>
          <p:cNvSpPr/>
          <p:nvPr/>
        </p:nvSpPr>
        <p:spPr>
          <a:xfrm>
            <a:off x="8137524" y="4152900"/>
            <a:ext cx="3876676" cy="2489200"/>
          </a:xfrm>
          <a:prstGeom prst="rect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716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매번 연동해야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7722" cy="4351338"/>
          </a:xfrm>
        </p:spPr>
        <p:txBody>
          <a:bodyPr/>
          <a:lstStyle/>
          <a:p>
            <a:r>
              <a:rPr lang="ko-KR" altLang="en-US" dirty="0" err="1"/>
              <a:t>ㄴㄴ</a:t>
            </a:r>
            <a:endParaRPr lang="en-US" altLang="ko-KR" dirty="0"/>
          </a:p>
          <a:p>
            <a:r>
              <a:rPr lang="en-US" altLang="ko-KR" dirty="0">
                <a:highlight>
                  <a:srgbClr val="C0C0C0"/>
                </a:highlight>
              </a:rPr>
              <a:t>.git</a:t>
            </a:r>
            <a:r>
              <a:rPr lang="en-US" altLang="ko-KR" dirty="0"/>
              <a:t> </a:t>
            </a:r>
            <a:r>
              <a:rPr lang="ko-KR" altLang="en-US" dirty="0"/>
              <a:t>숨김 폴더에 다 저장되므로 처음 한번만 </a:t>
            </a:r>
            <a:r>
              <a:rPr lang="en-US" altLang="ko-KR" dirty="0"/>
              <a:t>origin </a:t>
            </a:r>
            <a:r>
              <a:rPr lang="ko-KR" altLang="en-US" dirty="0"/>
              <a:t>원격을 설정하면 된다</a:t>
            </a:r>
          </a:p>
        </p:txBody>
      </p:sp>
    </p:spTree>
    <p:extLst>
      <p:ext uri="{BB962C8B-B14F-4D97-AF65-F5344CB8AC3E}">
        <p14:creationId xmlns:p14="http://schemas.microsoft.com/office/powerpoint/2010/main" val="363587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1" y="615135"/>
            <a:ext cx="9696450" cy="2481857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/>
                </a:solidFill>
              </a:rPr>
              <a:t>Git</a:t>
            </a:r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</a:t>
            </a:r>
            <a:br>
              <a:rPr lang="en-US" altLang="ko-KR" sz="8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8000" b="1" dirty="0">
                <a:solidFill>
                  <a:schemeClr val="accent2">
                    <a:lumMod val="50000"/>
                  </a:schemeClr>
                </a:solidFill>
              </a:rPr>
              <a:t>버전</a:t>
            </a:r>
            <a:r>
              <a:rPr lang="ko-KR" altLang="en-US" sz="8000" dirty="0">
                <a:solidFill>
                  <a:srgbClr val="C00000"/>
                </a:solidFill>
              </a:rPr>
              <a:t> </a:t>
            </a:r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 시스템</a:t>
            </a:r>
            <a:endParaRPr lang="ko-KR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1145" y="3910702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</a:t>
            </a:r>
            <a:r>
              <a:rPr lang="en-US" altLang="ko-KR" sz="48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Version? </a:t>
            </a:r>
            <a:endParaRPr lang="ko-KR" altLang="en-US" sz="4800" dirty="0">
              <a:solidFill>
                <a:schemeClr val="accent4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937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Push – </a:t>
            </a:r>
            <a:r>
              <a:rPr lang="ko-KR" altLang="en-US" sz="4000" dirty="0"/>
              <a:t>원격 저장소에서 다운로드한 저장소는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ㄱㅊ</a:t>
            </a:r>
            <a:endParaRPr lang="en-US" altLang="ko-KR" dirty="0"/>
          </a:p>
          <a:p>
            <a:r>
              <a:rPr lang="ko-KR" altLang="en-US" dirty="0"/>
              <a:t>우리가 </a:t>
            </a:r>
            <a:r>
              <a:rPr lang="ko-KR" altLang="en-US" dirty="0" err="1"/>
              <a:t>방금은</a:t>
            </a:r>
            <a:r>
              <a:rPr lang="ko-KR" altLang="en-US" dirty="0"/>
              <a:t> 로컬에서 저장소를 만들었다</a:t>
            </a:r>
            <a:br>
              <a:rPr lang="en-US" altLang="ko-KR" dirty="0"/>
            </a:br>
            <a:r>
              <a:rPr lang="ko-KR" altLang="en-US" dirty="0"/>
              <a:t>그렇기 때문에 </a:t>
            </a:r>
            <a:r>
              <a:rPr lang="en-US" altLang="ko-KR" dirty="0"/>
              <a:t>Git</a:t>
            </a:r>
            <a:r>
              <a:rPr lang="ko-KR" altLang="en-US" dirty="0"/>
              <a:t>은 원격 저장소의 주소를 몰랐다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저장소</a:t>
            </a:r>
            <a:r>
              <a:rPr lang="en-US" altLang="ko-KR" dirty="0"/>
              <a:t>(GitHub)</a:t>
            </a:r>
            <a:r>
              <a:rPr lang="ko-KR" altLang="en-US" dirty="0"/>
              <a:t>에서 내 컴퓨터로 저장소를 복제하면 </a:t>
            </a:r>
            <a:r>
              <a:rPr lang="en-US" altLang="ko-KR" dirty="0"/>
              <a:t>Git</a:t>
            </a:r>
            <a:r>
              <a:rPr lang="ko-KR" altLang="en-US" dirty="0"/>
              <a:t>이 원격 저장소의 주소를 파악하고 오기 때문에 바로 </a:t>
            </a:r>
            <a:r>
              <a:rPr lang="en-US" altLang="ko-KR" dirty="0"/>
              <a:t>Push </a:t>
            </a:r>
            <a:r>
              <a:rPr lang="ko-KR" altLang="en-US" dirty="0"/>
              <a:t>할 수 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그래서 처음부터 </a:t>
            </a:r>
            <a:r>
              <a:rPr lang="en-US" altLang="ko-KR" dirty="0"/>
              <a:t>GitHub</a:t>
            </a:r>
            <a:r>
              <a:rPr lang="ko-KR" altLang="en-US" dirty="0"/>
              <a:t>에서 만든 저장소 다운 받아서 쓰면 덜 귀찮다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이것을 복제</a:t>
            </a:r>
            <a:r>
              <a:rPr lang="en-US" altLang="ko-KR" dirty="0"/>
              <a:t>(Clone)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855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 저장소를 복제해보자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저장소를 로컬에 복제해보자</a:t>
            </a:r>
          </a:p>
        </p:txBody>
      </p:sp>
    </p:spTree>
    <p:extLst>
      <p:ext uri="{BB962C8B-B14F-4D97-AF65-F5344CB8AC3E}">
        <p14:creationId xmlns:p14="http://schemas.microsoft.com/office/powerpoint/2010/main" val="3940301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복제하고 싶은 </a:t>
            </a:r>
            <a:r>
              <a:rPr lang="en-US" altLang="ko-KR" dirty="0"/>
              <a:t>GitHub </a:t>
            </a:r>
            <a:r>
              <a:rPr lang="ko-KR" altLang="en-US" dirty="0"/>
              <a:t>저장소에 들어가기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8000"/>
                </a:highlight>
              </a:rPr>
              <a:t>Clone or Download</a:t>
            </a:r>
            <a:r>
              <a:rPr lang="ko-KR" altLang="en-US" dirty="0"/>
              <a:t> 클릭 후 </a:t>
            </a:r>
            <a:r>
              <a:rPr lang="en-US" altLang="ko-KR" dirty="0"/>
              <a:t>HTTPS </a:t>
            </a:r>
            <a:r>
              <a:rPr lang="ko-KR" altLang="en-US" dirty="0"/>
              <a:t>링크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B140C-CD29-4E9E-87A9-88A305F9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1" y="2324366"/>
            <a:ext cx="7981741" cy="370595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5985509-5694-4EC6-B559-7FCB9C2439E9}"/>
              </a:ext>
            </a:extLst>
          </p:cNvPr>
          <p:cNvCxnSpPr>
            <a:cxnSpLocks/>
          </p:cNvCxnSpPr>
          <p:nvPr/>
        </p:nvCxnSpPr>
        <p:spPr>
          <a:xfrm>
            <a:off x="5780643" y="463565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74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복제</a:t>
            </a:r>
            <a:r>
              <a:rPr lang="en-US" altLang="ko-KR" dirty="0"/>
              <a:t>(Clone)</a:t>
            </a:r>
            <a:r>
              <a:rPr lang="ko-KR" altLang="en-US" dirty="0"/>
              <a:t>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탭에서 복제</a:t>
            </a:r>
            <a:r>
              <a:rPr lang="en-US" altLang="ko-KR" dirty="0"/>
              <a:t>(Clone)</a:t>
            </a:r>
            <a:r>
              <a:rPr lang="ko-KR" altLang="en-US" dirty="0"/>
              <a:t>를 누른 후 링크를 붙여 넣는다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붙여넣어도</a:t>
            </a:r>
            <a:r>
              <a:rPr lang="ko-KR" altLang="en-US" dirty="0"/>
              <a:t> 클론 버튼이 비활성화되어 있다면 한번 클릭하면 활성화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6585A-499E-4608-95AD-D3AE1016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45" y="2773814"/>
            <a:ext cx="4526105" cy="3988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662CD-4E66-448B-809A-C0510A5CCA2D}"/>
              </a:ext>
            </a:extLst>
          </p:cNvPr>
          <p:cNvSpPr/>
          <p:nvPr/>
        </p:nvSpPr>
        <p:spPr>
          <a:xfrm>
            <a:off x="207937" y="4335045"/>
            <a:ext cx="137890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 칸에 </a:t>
            </a:r>
            <a:r>
              <a:rPr lang="en-US" altLang="ko-KR" sz="1600" dirty="0" err="1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ctrl+v</a:t>
            </a:r>
            <a:endParaRPr lang="ko-KR" altLang="en-US" sz="1100" dirty="0">
              <a:solidFill>
                <a:srgbClr val="C00000"/>
              </a:solidFill>
              <a:highlight>
                <a:srgbClr val="C0C0C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17E30-BD41-4165-8AEC-27611E2F95B6}"/>
              </a:ext>
            </a:extLst>
          </p:cNvPr>
          <p:cNvSpPr/>
          <p:nvPr/>
        </p:nvSpPr>
        <p:spPr>
          <a:xfrm>
            <a:off x="2221397" y="626482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클론을 눌러서 복제</a:t>
            </a:r>
            <a:r>
              <a:rPr lang="en-US" altLang="ko-KR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200" dirty="0">
              <a:solidFill>
                <a:srgbClr val="C0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7107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0253A-D072-4D42-A1D5-E46A7AF7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8087" cy="1325563"/>
          </a:xfrm>
        </p:spPr>
        <p:txBody>
          <a:bodyPr/>
          <a:lstStyle/>
          <a:p>
            <a:r>
              <a:rPr lang="en-US" altLang="ko-KR" dirty="0"/>
              <a:t>4. Pull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인터넷에서 새로 올라온 </a:t>
            </a:r>
            <a:r>
              <a:rPr lang="ko-KR" altLang="en-US" dirty="0" err="1"/>
              <a:t>커밋</a:t>
            </a:r>
            <a:r>
              <a:rPr lang="ko-KR" altLang="en-US" dirty="0"/>
              <a:t>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573B4-DDAE-4C0A-8C13-C15384980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동료가 </a:t>
            </a:r>
            <a:r>
              <a:rPr lang="en-US" altLang="ko-KR" dirty="0"/>
              <a:t>Push</a:t>
            </a:r>
            <a:r>
              <a:rPr lang="ko-KR" altLang="en-US" dirty="0"/>
              <a:t>를 했다면 내 로컬의 </a:t>
            </a:r>
            <a:r>
              <a:rPr lang="en-US" altLang="ko-KR" dirty="0"/>
              <a:t>Git </a:t>
            </a:r>
            <a:r>
              <a:rPr lang="ko-KR" altLang="en-US" dirty="0"/>
              <a:t>저장소는 알려주기 전까지 모른다</a:t>
            </a:r>
            <a:endParaRPr lang="en-US" altLang="ko-KR" dirty="0"/>
          </a:p>
          <a:p>
            <a:r>
              <a:rPr lang="ko-KR" altLang="en-US" dirty="0"/>
              <a:t>변경된 사항은</a:t>
            </a:r>
            <a:r>
              <a:rPr lang="en-US" altLang="ko-KR" dirty="0"/>
              <a:t> </a:t>
            </a:r>
            <a:r>
              <a:rPr lang="ko-KR" altLang="en-US" dirty="0"/>
              <a:t>원격 저장소로부터 다운 받아야 알 수 있다</a:t>
            </a:r>
            <a:endParaRPr lang="en-US" altLang="ko-KR" dirty="0"/>
          </a:p>
          <a:p>
            <a:r>
              <a:rPr lang="ko-KR" altLang="en-US" dirty="0"/>
              <a:t>그것이 바로 </a:t>
            </a:r>
            <a:r>
              <a:rPr lang="en-US" altLang="ko-KR" dirty="0"/>
              <a:t>Pull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1"/>
            <a:r>
              <a:rPr lang="en-US" altLang="ko-KR" dirty="0"/>
              <a:t>Pull </a:t>
            </a:r>
            <a:r>
              <a:rPr lang="ko-KR" altLang="en-US" dirty="0"/>
              <a:t>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0F45E-A6F2-4AC4-BD07-79464692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3365808"/>
            <a:ext cx="7382597" cy="312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216FE-5DAC-49DA-A663-A7AE267DAA5A}"/>
              </a:ext>
            </a:extLst>
          </p:cNvPr>
          <p:cNvSpPr/>
          <p:nvPr/>
        </p:nvSpPr>
        <p:spPr>
          <a:xfrm>
            <a:off x="4301741" y="3793917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53022-9682-4290-AD76-A7E65566A8A5}"/>
              </a:ext>
            </a:extLst>
          </p:cNvPr>
          <p:cNvSpPr/>
          <p:nvPr/>
        </p:nvSpPr>
        <p:spPr>
          <a:xfrm>
            <a:off x="8861041" y="5827088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261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220F9-C441-4CED-A352-8518FCEC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Fetch?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C8D64-6335-486B-A913-26BA2C4D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은 변경 사항을 다운 받고 내 로컬 저장소에 적용까지 한다</a:t>
            </a:r>
            <a:endParaRPr lang="en-US" altLang="ko-KR" dirty="0"/>
          </a:p>
          <a:p>
            <a:pPr lvl="1"/>
            <a:r>
              <a:rPr lang="ko-KR" altLang="en-US" dirty="0"/>
              <a:t>다운하고 자동으로 </a:t>
            </a:r>
            <a:r>
              <a:rPr lang="en-US" altLang="ko-KR" dirty="0"/>
              <a:t>Merge</a:t>
            </a:r>
            <a:r>
              <a:rPr lang="ko-KR" altLang="en-US" dirty="0"/>
              <a:t>까지 해준다</a:t>
            </a:r>
            <a:r>
              <a:rPr lang="en-US" altLang="ko-KR" dirty="0"/>
              <a:t> (</a:t>
            </a:r>
            <a:r>
              <a:rPr lang="ko-KR" altLang="en-US" dirty="0"/>
              <a:t>뒤에서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Fetch</a:t>
            </a:r>
            <a:r>
              <a:rPr lang="ko-KR" altLang="en-US" dirty="0"/>
              <a:t>는 다운 받기만 하고 적용은 안 한다</a:t>
            </a:r>
            <a:endParaRPr lang="en-US" altLang="ko-KR" dirty="0"/>
          </a:p>
          <a:p>
            <a:pPr lvl="1"/>
            <a:r>
              <a:rPr lang="ko-KR" altLang="en-US" dirty="0"/>
              <a:t>실제 파일은 변하지 않는다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en-US" altLang="ko-KR" dirty="0"/>
              <a:t>Pull = Fetch(</a:t>
            </a:r>
            <a:r>
              <a:rPr lang="ko-KR" altLang="en-US" dirty="0"/>
              <a:t>다운만 함</a:t>
            </a:r>
            <a:r>
              <a:rPr lang="en-US" altLang="ko-KR" dirty="0"/>
              <a:t>) + Merge(</a:t>
            </a:r>
            <a:r>
              <a:rPr lang="ko-KR" altLang="en-US" dirty="0"/>
              <a:t>합침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Fetch</a:t>
            </a:r>
            <a:r>
              <a:rPr lang="ko-KR" altLang="en-US" dirty="0"/>
              <a:t>하고 </a:t>
            </a:r>
            <a:r>
              <a:rPr lang="en-US" altLang="ko-KR" dirty="0"/>
              <a:t>Merge</a:t>
            </a:r>
            <a:r>
              <a:rPr lang="ko-KR" altLang="en-US" dirty="0"/>
              <a:t>하는 것을 권장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47F2C8-3A18-46F6-A308-C3F591D5A515}"/>
              </a:ext>
            </a:extLst>
          </p:cNvPr>
          <p:cNvGrpSpPr/>
          <p:nvPr/>
        </p:nvGrpSpPr>
        <p:grpSpPr>
          <a:xfrm>
            <a:off x="3802380" y="355679"/>
            <a:ext cx="5722620" cy="895112"/>
            <a:chOff x="3459480" y="403304"/>
            <a:chExt cx="5722620" cy="8951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81E735-CE3A-4FB5-A4A4-6CDB4948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6" t="6476" r="8739" b="10005"/>
            <a:stretch/>
          </p:blipFill>
          <p:spPr>
            <a:xfrm>
              <a:off x="3459480" y="757395"/>
              <a:ext cx="5722620" cy="54102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92B3DF0D-EA98-4856-8149-CA571B76D5A0}"/>
                </a:ext>
              </a:extLst>
            </p:cNvPr>
            <p:cNvSpPr/>
            <p:nvPr/>
          </p:nvSpPr>
          <p:spPr>
            <a:xfrm>
              <a:off x="5359400" y="403304"/>
              <a:ext cx="298450" cy="315912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514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발생할 수 있는 문제 </a:t>
            </a:r>
            <a:r>
              <a:rPr lang="ko-KR" altLang="en-US" sz="7200" dirty="0"/>
              <a:t>해결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Tip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9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Commit </a:t>
            </a:r>
            <a:r>
              <a:rPr lang="ko-KR" altLang="en-US" dirty="0"/>
              <a:t>취소하기 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두 가지 방법이 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Revert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400" dirty="0">
                <a:solidFill>
                  <a:srgbClr val="C00000"/>
                </a:solidFill>
              </a:rPr>
              <a:t>주의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절대로 </a:t>
            </a:r>
            <a:r>
              <a:rPr lang="en-US" altLang="ko-KR" sz="2400" dirty="0">
                <a:solidFill>
                  <a:srgbClr val="C00000"/>
                </a:solidFill>
              </a:rPr>
              <a:t>Push</a:t>
            </a:r>
            <a:r>
              <a:rPr lang="ko-KR" altLang="en-US" sz="2400" dirty="0">
                <a:solidFill>
                  <a:srgbClr val="C00000"/>
                </a:solidFill>
              </a:rPr>
              <a:t>한 </a:t>
            </a:r>
            <a:r>
              <a:rPr lang="ko-KR" altLang="en-US" sz="2400" dirty="0" err="1">
                <a:solidFill>
                  <a:srgbClr val="C00000"/>
                </a:solidFill>
              </a:rPr>
              <a:t>커밋은</a:t>
            </a:r>
            <a:r>
              <a:rPr lang="ko-KR" altLang="en-US" sz="2400" dirty="0">
                <a:solidFill>
                  <a:srgbClr val="C00000"/>
                </a:solidFill>
              </a:rPr>
              <a:t> 수정하면 안 된다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ko-KR" altLang="en-US" sz="2400" dirty="0"/>
              <a:t>무조건 해야 한다면 팀원들에게 모두 알리고 </a:t>
            </a:r>
            <a:r>
              <a:rPr lang="en-US" altLang="ko-KR" sz="2400" dirty="0"/>
              <a:t>Force Push</a:t>
            </a:r>
            <a:r>
              <a:rPr lang="ko-KR" altLang="en-US" sz="2400" dirty="0"/>
              <a:t>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69215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Reset (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Soft: HEAD</a:t>
            </a:r>
            <a:r>
              <a:rPr lang="ko-KR" altLang="en-US" dirty="0"/>
              <a:t>만 옮긴다</a:t>
            </a:r>
            <a:endParaRPr lang="en-US" altLang="ko-KR" dirty="0"/>
          </a:p>
          <a:p>
            <a:pPr lvl="1"/>
            <a:r>
              <a:rPr lang="en-US" altLang="ko-KR" dirty="0"/>
              <a:t>git reset --soft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Hard: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  <a:r>
              <a:rPr lang="ko-KR" altLang="en-US" dirty="0"/>
              <a:t> 이후로 완전히 지운다</a:t>
            </a:r>
            <a:endParaRPr lang="en-US" altLang="ko-KR" dirty="0"/>
          </a:p>
          <a:p>
            <a:pPr lvl="1"/>
            <a:r>
              <a:rPr lang="ko-KR" altLang="en-US" dirty="0"/>
              <a:t>제일 강력</a:t>
            </a:r>
            <a:r>
              <a:rPr lang="en-US" altLang="ko-KR" dirty="0"/>
              <a:t>: HEAD, WD, Index </a:t>
            </a:r>
            <a:r>
              <a:rPr lang="ko-KR" altLang="en-US" dirty="0"/>
              <a:t>싹 다</a:t>
            </a:r>
            <a:r>
              <a:rPr lang="en-US" altLang="ko-KR" dirty="0"/>
              <a:t> </a:t>
            </a:r>
            <a:r>
              <a:rPr lang="ko-KR" altLang="en-US" dirty="0"/>
              <a:t>지움</a:t>
            </a:r>
            <a:endParaRPr lang="en-US" altLang="ko-KR" dirty="0"/>
          </a:p>
          <a:p>
            <a:pPr lvl="1"/>
            <a:r>
              <a:rPr lang="en-US" altLang="ko-KR" dirty="0"/>
              <a:t>git reset --hard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Mixed(</a:t>
            </a:r>
            <a:r>
              <a:rPr lang="ko-KR" altLang="en-US" dirty="0"/>
              <a:t>기본</a:t>
            </a:r>
            <a:r>
              <a:rPr lang="en-US" altLang="ko-KR" dirty="0"/>
              <a:t>): HEAD</a:t>
            </a:r>
            <a:r>
              <a:rPr lang="ko-KR" altLang="en-US" dirty="0"/>
              <a:t>도 옮기고 </a:t>
            </a:r>
            <a:r>
              <a:rPr lang="en-US" altLang="ko-KR" dirty="0"/>
              <a:t>Index</a:t>
            </a:r>
            <a:r>
              <a:rPr lang="ko-KR" altLang="en-US" dirty="0"/>
              <a:t>도 바꾼다</a:t>
            </a:r>
            <a:endParaRPr lang="en-US" altLang="ko-KR" dirty="0"/>
          </a:p>
          <a:p>
            <a:pPr lvl="1"/>
            <a:r>
              <a:rPr lang="ko-KR" altLang="en-US" dirty="0"/>
              <a:t>기본값</a:t>
            </a:r>
            <a:endParaRPr lang="en-US" altLang="ko-KR" dirty="0"/>
          </a:p>
          <a:p>
            <a:pPr lvl="1"/>
            <a:r>
              <a:rPr lang="en-US" altLang="ko-KR" dirty="0"/>
              <a:t>git reset --mixed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3CD1D-3DB8-456B-9987-274E1B39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244" y="120583"/>
            <a:ext cx="4522121" cy="330841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1CF907-ECC1-4B8A-B28A-2C65C9162983}"/>
              </a:ext>
            </a:extLst>
          </p:cNvPr>
          <p:cNvCxnSpPr>
            <a:cxnSpLocks/>
          </p:cNvCxnSpPr>
          <p:nvPr/>
        </p:nvCxnSpPr>
        <p:spPr>
          <a:xfrm>
            <a:off x="8902421" y="1974986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67111-9B8A-48DF-AB6F-38186C00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2" y="3673543"/>
            <a:ext cx="419136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4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Revert (</a:t>
            </a:r>
            <a:r>
              <a:rPr lang="ko-KR" altLang="en-US" dirty="0"/>
              <a:t>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파일들을 이전 </a:t>
            </a:r>
            <a:r>
              <a:rPr lang="en-US" altLang="ko-KR" dirty="0"/>
              <a:t>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  <a:r>
              <a:rPr lang="ko-KR" altLang="en-US" dirty="0"/>
              <a:t>인 상태로 되돌린 새로운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ko-KR" altLang="en-US" dirty="0" err="1"/>
              <a:t>커밋을</a:t>
            </a:r>
            <a:r>
              <a:rPr lang="ko-KR" altLang="en-US" dirty="0"/>
              <a:t> 수정하지 않기 때문에 안전하고 </a:t>
            </a:r>
            <a:r>
              <a:rPr lang="en-US" altLang="ko-KR" dirty="0"/>
              <a:t>Revert </a:t>
            </a:r>
            <a:r>
              <a:rPr lang="ko-KR" altLang="en-US" dirty="0"/>
              <a:t>후 </a:t>
            </a:r>
            <a:r>
              <a:rPr lang="en-US" altLang="ko-KR" dirty="0"/>
              <a:t>Push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en-US" altLang="ko-KR" dirty="0"/>
              <a:t>git revert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커밋해주는게 싫다면 </a:t>
            </a:r>
            <a:r>
              <a:rPr lang="en-US" altLang="ko-KR" dirty="0"/>
              <a:t>git revert -n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C0964-FD1C-4234-B2A5-731292C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19" y="3691216"/>
            <a:ext cx="4540069" cy="302671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AABD9-A4D9-45AF-A7EC-65183BC388DE}"/>
              </a:ext>
            </a:extLst>
          </p:cNvPr>
          <p:cNvCxnSpPr>
            <a:cxnSpLocks/>
          </p:cNvCxnSpPr>
          <p:nvPr/>
        </p:nvCxnSpPr>
        <p:spPr>
          <a:xfrm>
            <a:off x="3465717" y="546148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4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버전</a:t>
            </a:r>
            <a:r>
              <a:rPr lang="en-US" altLang="ko-KR" b="1" dirty="0">
                <a:solidFill>
                  <a:schemeClr val="tx1"/>
                </a:solidFill>
              </a:rPr>
              <a:t>(Version)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690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의미있는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변화들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이고잉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47188" y="2686451"/>
            <a:ext cx="10515600" cy="277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새로 만들었다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파일의 첫 번째 버전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자소서를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완성했다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자소서의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완성된 버전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버전인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Unity_2020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설치했다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024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Checkout Commit - </a:t>
            </a:r>
            <a:r>
              <a:rPr lang="ko-KR" altLang="en-US" dirty="0"/>
              <a:t>예전 </a:t>
            </a:r>
            <a:r>
              <a:rPr lang="ko-KR" altLang="en-US" dirty="0" err="1"/>
              <a:t>커밋</a:t>
            </a:r>
            <a:r>
              <a:rPr lang="ko-KR" altLang="en-US" dirty="0"/>
              <a:t> 구경하기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에는 </a:t>
            </a:r>
            <a:r>
              <a:rPr lang="en-US" altLang="ko-KR" dirty="0"/>
              <a:t>Commit</a:t>
            </a:r>
            <a:r>
              <a:rPr lang="ko-KR" altLang="en-US" dirty="0"/>
              <a:t>을 구별하기 위한 </a:t>
            </a:r>
            <a:r>
              <a:rPr lang="en-US" altLang="ko-KR" dirty="0"/>
              <a:t>SHA</a:t>
            </a:r>
            <a:r>
              <a:rPr lang="ko-KR" altLang="en-US" dirty="0"/>
              <a:t>값이 있다</a:t>
            </a:r>
            <a:endParaRPr lang="en-US" altLang="ko-KR" dirty="0"/>
          </a:p>
          <a:p>
            <a:r>
              <a:rPr lang="ko-KR" altLang="en-US" dirty="0"/>
              <a:t>그 값으로 예전 </a:t>
            </a:r>
            <a:r>
              <a:rPr lang="ko-KR" altLang="en-US" dirty="0" err="1"/>
              <a:t>커밋을</a:t>
            </a:r>
            <a:r>
              <a:rPr lang="ko-KR" altLang="en-US" dirty="0"/>
              <a:t> 가져와서 확인할 수 있다</a:t>
            </a:r>
            <a:endParaRPr lang="en-US" altLang="ko-KR" dirty="0"/>
          </a:p>
          <a:p>
            <a:pPr lvl="1"/>
            <a:r>
              <a:rPr lang="ko-KR" altLang="en-US" dirty="0"/>
              <a:t>소스 트리는 더블 클릭하면 알아서 해준다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Detached HEAD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상태가 되는 것을 주의해야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090C53-8243-4E01-BF9E-FE4491424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7" t="10091" r="16482" b="23255"/>
          <a:stretch/>
        </p:blipFill>
        <p:spPr>
          <a:xfrm>
            <a:off x="1272208" y="3650285"/>
            <a:ext cx="5059018" cy="29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0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Detached Head </a:t>
            </a:r>
            <a:r>
              <a:rPr lang="ko-KR" altLang="en-US" dirty="0"/>
              <a:t>상태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9183" cy="4351338"/>
          </a:xfrm>
        </p:spPr>
        <p:txBody>
          <a:bodyPr/>
          <a:lstStyle/>
          <a:p>
            <a:r>
              <a:rPr lang="en-US" altLang="ko-KR" dirty="0"/>
              <a:t>HEAD</a:t>
            </a:r>
            <a:r>
              <a:rPr lang="ko-KR" altLang="en-US" dirty="0"/>
              <a:t>가 분리됐을 때</a:t>
            </a:r>
            <a:endParaRPr lang="en-US" altLang="ko-KR" dirty="0"/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가 </a:t>
            </a:r>
            <a:r>
              <a:rPr lang="ko-KR" altLang="en-US" dirty="0" err="1"/>
              <a:t>커밋을</a:t>
            </a:r>
            <a:r>
              <a:rPr lang="ko-KR" altLang="en-US" dirty="0"/>
              <a:t> 가리키므로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할 수 없음 </a:t>
            </a:r>
            <a:r>
              <a:rPr lang="en-US" altLang="ko-KR" dirty="0"/>
              <a:t>= </a:t>
            </a:r>
            <a:r>
              <a:rPr lang="ko-KR" altLang="en-US" u="sng" dirty="0"/>
              <a:t>일시적인 </a:t>
            </a:r>
            <a:r>
              <a:rPr lang="ko-KR" altLang="en-US" u="sng" dirty="0" err="1"/>
              <a:t>커밋만</a:t>
            </a:r>
            <a:r>
              <a:rPr lang="ko-KR" altLang="en-US" u="sng" dirty="0"/>
              <a:t> 가능</a:t>
            </a:r>
            <a:endParaRPr lang="en-US" altLang="ko-KR" u="sng" dirty="0"/>
          </a:p>
          <a:p>
            <a:r>
              <a:rPr lang="ko-KR" altLang="en-US" dirty="0" err="1"/>
              <a:t>브랜치가</a:t>
            </a:r>
            <a:r>
              <a:rPr lang="ko-KR" altLang="en-US" dirty="0"/>
              <a:t> 가리키는 최신 </a:t>
            </a:r>
            <a:r>
              <a:rPr lang="ko-KR" altLang="en-US" dirty="0" err="1"/>
              <a:t>커밋을</a:t>
            </a:r>
            <a:r>
              <a:rPr lang="ko-KR" altLang="en-US" dirty="0"/>
              <a:t> 더블 클릭함으로써 해결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2667E-930E-40AC-AB60-9F109EE1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11" y="4001294"/>
            <a:ext cx="4569571" cy="219042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216C94-1D56-4B65-8FF8-B68B2C2E0C3F}"/>
              </a:ext>
            </a:extLst>
          </p:cNvPr>
          <p:cNvCxnSpPr>
            <a:cxnSpLocks/>
          </p:cNvCxnSpPr>
          <p:nvPr/>
        </p:nvCxnSpPr>
        <p:spPr>
          <a:xfrm flipH="1">
            <a:off x="9690652" y="2663687"/>
            <a:ext cx="327991" cy="1202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84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이전 </a:t>
            </a:r>
            <a:r>
              <a:rPr lang="en-US" altLang="ko-KR" dirty="0"/>
              <a:t>Commit </a:t>
            </a:r>
            <a:r>
              <a:rPr lang="ko-KR" altLang="en-US" dirty="0"/>
              <a:t>메시지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C0C0C0"/>
                </a:highlight>
              </a:rPr>
              <a:t>git commit --amend</a:t>
            </a:r>
            <a:r>
              <a:rPr lang="en-US" altLang="ko-KR" dirty="0"/>
              <a:t> or </a:t>
            </a:r>
            <a:r>
              <a:rPr lang="en-US" altLang="ko-KR" dirty="0">
                <a:highlight>
                  <a:srgbClr val="C0C0C0"/>
                </a:highlight>
              </a:rPr>
              <a:t>git reset --soft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ko-KR" altLang="en-US" dirty="0"/>
              <a:t> 버튼 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 err="1"/>
              <a:t>커밋</a:t>
            </a:r>
            <a:r>
              <a:rPr lang="ko-KR" altLang="en-US" dirty="0"/>
              <a:t> 옵션</a:t>
            </a:r>
            <a:r>
              <a:rPr lang="en-US" altLang="ko-KR" dirty="0"/>
              <a:t>..."</a:t>
            </a:r>
            <a:r>
              <a:rPr lang="ko-KR" altLang="en-US" dirty="0"/>
              <a:t>에서 </a:t>
            </a:r>
            <a:r>
              <a:rPr lang="en-US" altLang="ko-KR" dirty="0"/>
              <a:t>"</a:t>
            </a:r>
            <a:r>
              <a:rPr lang="ko-KR" altLang="en-US" dirty="0"/>
              <a:t>마지막 </a:t>
            </a:r>
            <a:r>
              <a:rPr lang="ko-KR" altLang="en-US" dirty="0" err="1"/>
              <a:t>커밋</a:t>
            </a:r>
            <a:r>
              <a:rPr lang="ko-KR" altLang="en-US" dirty="0"/>
              <a:t> 정정</a:t>
            </a:r>
            <a:r>
              <a:rPr lang="en-US" altLang="ko-KR" dirty="0"/>
              <a:t>"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ABEBB-08B1-47A8-9058-BC5A02EE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6" y="3172277"/>
            <a:ext cx="3177815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9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환경 나누기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Branch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135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 dirty="0"/>
              <a:t>(Branch)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88148" cy="4351338"/>
          </a:xfrm>
        </p:spPr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생성 클릭</a:t>
            </a:r>
            <a:endParaRPr lang="en-US" altLang="ko-KR" dirty="0"/>
          </a:p>
          <a:p>
            <a:r>
              <a:rPr lang="ko-KR" altLang="en-US" dirty="0"/>
              <a:t>새 </a:t>
            </a:r>
            <a:r>
              <a:rPr lang="ko-KR" altLang="en-US" dirty="0" err="1"/>
              <a:t>브랜치</a:t>
            </a:r>
            <a:r>
              <a:rPr lang="ko-KR" altLang="en-US" dirty="0"/>
              <a:t> 이름 설정 </a:t>
            </a:r>
            <a:endParaRPr lang="en-US" altLang="ko-KR" dirty="0"/>
          </a:p>
          <a:p>
            <a:r>
              <a:rPr lang="ko-KR" altLang="en-US" dirty="0"/>
              <a:t>옆에 </a:t>
            </a:r>
            <a:r>
              <a:rPr lang="ko-KR" altLang="en-US" dirty="0" err="1"/>
              <a:t>브랜치</a:t>
            </a:r>
            <a:r>
              <a:rPr lang="ko-KR" altLang="en-US" dirty="0"/>
              <a:t> 목록에서 원하는 </a:t>
            </a:r>
            <a:r>
              <a:rPr lang="ko-KR" altLang="en-US" dirty="0" err="1"/>
              <a:t>브랜치를</a:t>
            </a:r>
            <a:r>
              <a:rPr lang="ko-KR" altLang="en-US" dirty="0"/>
              <a:t> 클릭해서 이동할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master </a:t>
            </a:r>
            <a:r>
              <a:rPr lang="ko-KR" altLang="en-US" dirty="0" err="1"/>
              <a:t>브랜치는</a:t>
            </a:r>
            <a:r>
              <a:rPr lang="ko-KR" altLang="en-US" dirty="0"/>
              <a:t> 처음에 자동 생성되는 기본 </a:t>
            </a:r>
            <a:r>
              <a:rPr lang="ko-KR" altLang="en-US" dirty="0" err="1"/>
              <a:t>브랜치이다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1A168-EE1F-4923-9AC2-30F0713C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56" y="3387831"/>
            <a:ext cx="2110923" cy="1226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ED3B9-79E2-474D-B3A4-598AB53B1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74" b="2361"/>
          <a:stretch/>
        </p:blipFill>
        <p:spPr>
          <a:xfrm>
            <a:off x="3737113" y="1690688"/>
            <a:ext cx="3378187" cy="5293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547BFB-5E71-4682-A176-D8F1CD66597D}"/>
              </a:ext>
            </a:extLst>
          </p:cNvPr>
          <p:cNvCxnSpPr>
            <a:cxnSpLocks/>
          </p:cNvCxnSpPr>
          <p:nvPr/>
        </p:nvCxnSpPr>
        <p:spPr>
          <a:xfrm>
            <a:off x="6016669" y="195586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680132C-2DE2-4C03-8CC9-0F154DD26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08" y="1294059"/>
            <a:ext cx="3509202" cy="148030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B4E407C-A723-4045-8834-5A609A9065C6}"/>
              </a:ext>
            </a:extLst>
          </p:cNvPr>
          <p:cNvCxnSpPr>
            <a:cxnSpLocks/>
          </p:cNvCxnSpPr>
          <p:nvPr/>
        </p:nvCxnSpPr>
        <p:spPr>
          <a:xfrm>
            <a:off x="7391765" y="2034213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51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A6250-39A9-445E-9985-5EFC98E1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활용할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EC88B-F3B4-4162-9B34-28662F36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Bug Fix</a:t>
            </a:r>
          </a:p>
          <a:p>
            <a:r>
              <a:rPr lang="ko-KR" altLang="en-US" dirty="0"/>
              <a:t>새로운 기능</a:t>
            </a:r>
            <a:endParaRPr lang="en-US" altLang="ko-KR" dirty="0"/>
          </a:p>
          <a:p>
            <a:r>
              <a:rPr lang="ko-KR" altLang="en-US" dirty="0"/>
              <a:t>내 컴퓨터에서만 테스트할 코드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222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합치기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Merge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859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병합</a:t>
            </a:r>
            <a:r>
              <a:rPr lang="en-US" altLang="ko-KR" dirty="0"/>
              <a:t>(Merge)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병합 클릭 </a:t>
            </a:r>
            <a:r>
              <a:rPr lang="en-US" altLang="ko-KR" dirty="0"/>
              <a:t>-&gt; </a:t>
            </a:r>
            <a:r>
              <a:rPr lang="ko-KR" altLang="en-US" dirty="0"/>
              <a:t>현재 병합할 </a:t>
            </a:r>
            <a:r>
              <a:rPr lang="ko-KR" altLang="en-US" dirty="0" err="1"/>
              <a:t>브랜치</a:t>
            </a:r>
            <a:r>
              <a:rPr lang="ko-KR" altLang="en-US" dirty="0"/>
              <a:t> 선택</a:t>
            </a: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en-US" altLang="ko-KR" dirty="0">
                <a:solidFill>
                  <a:srgbClr val="C0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병합할 </a:t>
            </a:r>
            <a:r>
              <a:rPr lang="ko-KR" altLang="en-US" dirty="0" err="1">
                <a:solidFill>
                  <a:schemeClr val="tx1"/>
                </a:solidFill>
              </a:rPr>
              <a:t>브랜치랑</a:t>
            </a:r>
            <a:r>
              <a:rPr lang="ko-KR" altLang="en-US" dirty="0">
                <a:solidFill>
                  <a:schemeClr val="tx1"/>
                </a:solidFill>
              </a:rPr>
              <a:t> 병합될 </a:t>
            </a:r>
            <a:r>
              <a:rPr lang="ko-KR" altLang="en-US" dirty="0" err="1">
                <a:solidFill>
                  <a:schemeClr val="tx1"/>
                </a:solidFill>
              </a:rPr>
              <a:t>브랜치를</a:t>
            </a:r>
            <a:r>
              <a:rPr lang="ko-KR" altLang="en-US" dirty="0">
                <a:solidFill>
                  <a:schemeClr val="tx1"/>
                </a:solidFill>
              </a:rPr>
              <a:t> 절대 혼동하지 말자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35B84-AEC4-4B82-837D-8A0A1E73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6" y="2920862"/>
            <a:ext cx="8504583" cy="35720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24C8C5-52D2-4D9F-822B-28394590A76A}"/>
              </a:ext>
            </a:extLst>
          </p:cNvPr>
          <p:cNvCxnSpPr>
            <a:cxnSpLocks/>
          </p:cNvCxnSpPr>
          <p:nvPr/>
        </p:nvCxnSpPr>
        <p:spPr>
          <a:xfrm>
            <a:off x="2786452" y="342899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9BC78F8-31F9-4E17-B4D8-A21CD56B91A5}"/>
              </a:ext>
            </a:extLst>
          </p:cNvPr>
          <p:cNvCxnSpPr>
            <a:cxnSpLocks/>
          </p:cNvCxnSpPr>
          <p:nvPr/>
        </p:nvCxnSpPr>
        <p:spPr>
          <a:xfrm>
            <a:off x="1554000" y="423784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46C49B5-E3A4-435F-B1A7-2DCDCDEE720C}"/>
              </a:ext>
            </a:extLst>
          </p:cNvPr>
          <p:cNvCxnSpPr>
            <a:cxnSpLocks/>
          </p:cNvCxnSpPr>
          <p:nvPr/>
        </p:nvCxnSpPr>
        <p:spPr>
          <a:xfrm>
            <a:off x="8511391" y="611608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40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종류의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Fast Forward 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True Merge (3-Way Merge)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337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9BD57-A7E7-46D4-AA85-97583E52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Fast Forward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4F700-1669-43DB-B90B-24B6ED3B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r>
              <a:rPr lang="ko-KR" altLang="en-US" dirty="0"/>
              <a:t>긴 </a:t>
            </a:r>
            <a:r>
              <a:rPr lang="en-US" altLang="ko-KR" dirty="0"/>
              <a:t>Merge</a:t>
            </a:r>
            <a:r>
              <a:rPr lang="ko-KR" altLang="en-US" dirty="0"/>
              <a:t>인데 뭔가 인정해주고 싶지 않은 가짜 </a:t>
            </a:r>
            <a:r>
              <a:rPr lang="en-US" altLang="ko-KR" dirty="0"/>
              <a:t>Merge</a:t>
            </a:r>
          </a:p>
          <a:p>
            <a:r>
              <a:rPr lang="ko-KR" altLang="en-US" dirty="0" err="1"/>
              <a:t>커밋이</a:t>
            </a:r>
            <a:r>
              <a:rPr lang="ko-KR" altLang="en-US" dirty="0"/>
              <a:t> 한 라인에 있을 때 합쳐 줌</a:t>
            </a:r>
            <a:endParaRPr lang="en-US" altLang="ko-KR" dirty="0"/>
          </a:p>
          <a:p>
            <a:r>
              <a:rPr lang="ko-KR" altLang="en-US" dirty="0"/>
              <a:t>충돌하지 않음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652AFF3-146F-43BA-AC73-5F781D139172}"/>
              </a:ext>
            </a:extLst>
          </p:cNvPr>
          <p:cNvSpPr/>
          <p:nvPr/>
        </p:nvSpPr>
        <p:spPr>
          <a:xfrm>
            <a:off x="4873485" y="4523096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EC096DD-47C4-450A-B6AA-CDFA0EB06086}"/>
              </a:ext>
            </a:extLst>
          </p:cNvPr>
          <p:cNvSpPr/>
          <p:nvPr/>
        </p:nvSpPr>
        <p:spPr>
          <a:xfrm>
            <a:off x="6255027" y="4523095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5FCD174-CEC2-4814-84C8-DFE2532034FD}"/>
              </a:ext>
            </a:extLst>
          </p:cNvPr>
          <p:cNvSpPr/>
          <p:nvPr/>
        </p:nvSpPr>
        <p:spPr>
          <a:xfrm>
            <a:off x="7636569" y="4523094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1A1547F-A928-494F-B766-B08A4C094FF0}"/>
              </a:ext>
            </a:extLst>
          </p:cNvPr>
          <p:cNvSpPr/>
          <p:nvPr/>
        </p:nvSpPr>
        <p:spPr>
          <a:xfrm>
            <a:off x="2362198" y="5410992"/>
            <a:ext cx="506896" cy="487017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D60AE45B-7DF2-4066-8B52-E104FB325ED8}"/>
              </a:ext>
            </a:extLst>
          </p:cNvPr>
          <p:cNvSpPr/>
          <p:nvPr/>
        </p:nvSpPr>
        <p:spPr>
          <a:xfrm>
            <a:off x="3743740" y="5410991"/>
            <a:ext cx="506896" cy="487017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B09CA2-FFF2-406A-83E1-43D1B0D51129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2869094" y="5654500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0C5230B-342C-48A1-8524-A2AF6423D65F}"/>
              </a:ext>
            </a:extLst>
          </p:cNvPr>
          <p:cNvCxnSpPr>
            <a:stCxn id="11" idx="7"/>
            <a:endCxn id="7" idx="3"/>
          </p:cNvCxnSpPr>
          <p:nvPr/>
        </p:nvCxnSpPr>
        <p:spPr>
          <a:xfrm flipV="1">
            <a:off x="4176403" y="4938791"/>
            <a:ext cx="771315" cy="5435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3388E54-05BC-4B05-A075-323D23B97D97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5380381" y="4766604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A6405B-EE9B-447A-8046-31FBC4E70589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6761923" y="4766603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설명선: 아래쪽 화살표 23">
            <a:extLst>
              <a:ext uri="{FF2B5EF4-FFF2-40B4-BE49-F238E27FC236}">
                <a16:creationId xmlns:a16="http://schemas.microsoft.com/office/drawing/2014/main" id="{360BBB44-9E87-4CD7-8EE9-62F271F25F7B}"/>
              </a:ext>
            </a:extLst>
          </p:cNvPr>
          <p:cNvSpPr/>
          <p:nvPr/>
        </p:nvSpPr>
        <p:spPr>
          <a:xfrm>
            <a:off x="7353304" y="3525076"/>
            <a:ext cx="1073425" cy="988079"/>
          </a:xfrm>
          <a:prstGeom prst="downArrowCallou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설명선: 아래쪽 화살표 22">
            <a:extLst>
              <a:ext uri="{FF2B5EF4-FFF2-40B4-BE49-F238E27FC236}">
                <a16:creationId xmlns:a16="http://schemas.microsoft.com/office/drawing/2014/main" id="{8D00F7E0-C801-436D-A941-E74BF1875A5F}"/>
              </a:ext>
            </a:extLst>
          </p:cNvPr>
          <p:cNvSpPr/>
          <p:nvPr/>
        </p:nvSpPr>
        <p:spPr>
          <a:xfrm>
            <a:off x="3460475" y="4422910"/>
            <a:ext cx="1073425" cy="988079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31042 -0.12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8662" y="0"/>
            <a:ext cx="6273337" cy="6858000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5400" b="1" dirty="0" err="1">
                <a:solidFill>
                  <a:schemeClr val="accent2">
                    <a:lumMod val="50000"/>
                  </a:schemeClr>
                </a:solidFill>
              </a:rPr>
              <a:t>의미있는</a:t>
            </a:r>
            <a:r>
              <a:rPr lang="ko-KR" altLang="en-US" sz="5400" b="1" dirty="0">
                <a:solidFill>
                  <a:schemeClr val="accent2">
                    <a:lumMod val="50000"/>
                  </a:schemeClr>
                </a:solidFill>
              </a:rPr>
              <a:t> 변화를</a:t>
            </a:r>
            <a:br>
              <a:rPr lang="en-US" altLang="ko-KR" sz="5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400" b="1" dirty="0">
                <a:solidFill>
                  <a:srgbClr val="C00000"/>
                </a:solidFill>
              </a:rPr>
              <a:t> </a:t>
            </a:r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</a:rPr>
              <a:t>관리해주는</a:t>
            </a:r>
            <a:br>
              <a:rPr lang="en-US" altLang="ko-KR" sz="5400" b="1" dirty="0">
                <a:solidFill>
                  <a:srgbClr val="C00000"/>
                </a:solidFill>
              </a:rPr>
            </a:br>
            <a:r>
              <a:rPr lang="ko-KR" altLang="en-US" sz="5400" b="1" dirty="0">
                <a:solidFill>
                  <a:schemeClr val="accent5">
                    <a:lumMod val="50000"/>
                  </a:schemeClr>
                </a:solidFill>
              </a:rPr>
              <a:t>소프트웨어</a:t>
            </a:r>
            <a:endParaRPr lang="ko-KR" altLang="en-US" sz="5400" b="1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505497" cy="6857999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버전</a:t>
            </a:r>
            <a:endParaRPr lang="en-US" altLang="ko-KR" sz="5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5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ko-KR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8649" y="246503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파일들의</a:t>
            </a:r>
          </a:p>
        </p:txBody>
      </p:sp>
    </p:spTree>
    <p:extLst>
      <p:ext uri="{BB962C8B-B14F-4D97-AF65-F5344CB8AC3E}">
        <p14:creationId xmlns:p14="http://schemas.microsoft.com/office/powerpoint/2010/main" val="1898846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9BD57-A7E7-46D4-AA85-97583E52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True Merge (3-way merge)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4F700-1669-43DB-B90B-24B6ED3B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진정한 </a:t>
            </a:r>
            <a:r>
              <a:rPr lang="en-US" altLang="ko-KR" sz="2400" dirty="0"/>
              <a:t>Merge</a:t>
            </a:r>
          </a:p>
          <a:p>
            <a:r>
              <a:rPr lang="en-US" altLang="ko-KR" sz="2400" dirty="0"/>
              <a:t>Base, </a:t>
            </a:r>
            <a:r>
              <a:rPr lang="ko-KR" altLang="en-US" sz="2400" dirty="0" err="1"/>
              <a:t>브랜치</a:t>
            </a:r>
            <a:r>
              <a:rPr lang="en-US" altLang="ko-KR" sz="2400" dirty="0"/>
              <a:t>1, </a:t>
            </a:r>
            <a:r>
              <a:rPr lang="ko-KR" altLang="en-US" sz="2400" dirty="0" err="1"/>
              <a:t>브랜치</a:t>
            </a:r>
            <a:r>
              <a:rPr lang="en-US" altLang="ko-KR" sz="2400" dirty="0"/>
              <a:t>2 </a:t>
            </a:r>
            <a:br>
              <a:rPr lang="en-US" altLang="ko-KR" sz="2400" dirty="0"/>
            </a:br>
            <a:r>
              <a:rPr lang="en-US" altLang="ko-KR" sz="2400" dirty="0"/>
              <a:t>=&gt; </a:t>
            </a:r>
            <a:r>
              <a:rPr lang="ko-KR" altLang="en-US" sz="2400" dirty="0"/>
              <a:t>이렇게 </a:t>
            </a:r>
            <a:r>
              <a:rPr lang="en-US" altLang="ko-KR" sz="2400" dirty="0"/>
              <a:t>3</a:t>
            </a:r>
            <a:r>
              <a:rPr lang="ko-KR" altLang="en-US" sz="2400" dirty="0"/>
              <a:t>가지를 비교하면서 동작하여 </a:t>
            </a:r>
            <a:r>
              <a:rPr lang="en-US" altLang="ko-KR" sz="2400" dirty="0"/>
              <a:t>3-Way Merge</a:t>
            </a:r>
            <a:r>
              <a:rPr lang="ko-KR" altLang="en-US" sz="2400" dirty="0"/>
              <a:t>라고 흔히</a:t>
            </a:r>
            <a:r>
              <a:rPr lang="en-US" altLang="ko-KR" sz="2400" dirty="0"/>
              <a:t> </a:t>
            </a:r>
            <a:r>
              <a:rPr lang="ko-KR" altLang="en-US" sz="2400" dirty="0"/>
              <a:t>부른다</a:t>
            </a:r>
            <a:endParaRPr lang="en-US" altLang="ko-KR" sz="2400" dirty="0"/>
          </a:p>
          <a:p>
            <a:r>
              <a:rPr lang="ko-KR" altLang="en-US" sz="2400" dirty="0"/>
              <a:t>충돌</a:t>
            </a:r>
            <a:r>
              <a:rPr lang="en-US" altLang="ko-KR" sz="2400" dirty="0"/>
              <a:t>(Conflict)</a:t>
            </a:r>
            <a:r>
              <a:rPr lang="ko-KR" altLang="en-US" sz="2400" dirty="0"/>
              <a:t>가 발생할 수 있다</a:t>
            </a:r>
            <a:endParaRPr lang="en-US" altLang="ko-KR" sz="2400" dirty="0"/>
          </a:p>
          <a:p>
            <a:pPr lvl="1"/>
            <a:r>
              <a:rPr lang="ko-KR" altLang="en-US" sz="2000" dirty="0"/>
              <a:t>충돌은 </a:t>
            </a:r>
            <a:r>
              <a:rPr lang="en-US" altLang="ko-KR" sz="2000" dirty="0"/>
              <a:t>Git</a:t>
            </a:r>
            <a:r>
              <a:rPr lang="ko-KR" altLang="en-US" sz="2000" dirty="0"/>
              <a:t>이</a:t>
            </a:r>
            <a:r>
              <a:rPr lang="en-US" altLang="ko-KR" sz="2000" dirty="0"/>
              <a:t> </a:t>
            </a:r>
            <a:r>
              <a:rPr lang="ko-KR" altLang="en-US" sz="2000" dirty="0"/>
              <a:t>알아서 코드들을 합쳐주지 못 할 때 발생한다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908CE-47C7-4DA3-AD9F-BEBBA86D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732"/>
          <a:stretch/>
        </p:blipFill>
        <p:spPr>
          <a:xfrm>
            <a:off x="1434389" y="3756570"/>
            <a:ext cx="3657917" cy="19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4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E3A99-F0A9-48D0-B54D-567B438E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충돌</a:t>
            </a:r>
            <a:r>
              <a:rPr lang="en-US" altLang="ko-KR" dirty="0"/>
              <a:t>(Conflict) </a:t>
            </a:r>
            <a:r>
              <a:rPr lang="ko-KR" altLang="en-US" dirty="0"/>
              <a:t>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D189-1A9E-4116-912B-7938B2D3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Tree</a:t>
            </a:r>
            <a:r>
              <a:rPr lang="ko-KR" altLang="en-US" dirty="0"/>
              <a:t>의 충돌</a:t>
            </a:r>
            <a:r>
              <a:rPr lang="en-US" altLang="ko-KR" dirty="0"/>
              <a:t>(Conflict) </a:t>
            </a:r>
            <a:r>
              <a:rPr lang="ko-KR" altLang="en-US" dirty="0"/>
              <a:t>해결 기능은 별로이다</a:t>
            </a:r>
            <a:r>
              <a:rPr lang="en-US" altLang="ko-KR" dirty="0"/>
              <a:t>...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Visual Studio</a:t>
            </a:r>
            <a:r>
              <a:rPr lang="ko-KR" altLang="en-US" dirty="0"/>
              <a:t>에 내장된 </a:t>
            </a:r>
            <a:r>
              <a:rPr lang="en-US" altLang="ko-KR" dirty="0"/>
              <a:t>Git </a:t>
            </a:r>
            <a:r>
              <a:rPr lang="ko-KR" altLang="en-US" dirty="0"/>
              <a:t>기능으로 해결해보자</a:t>
            </a:r>
            <a:endParaRPr lang="en-US" altLang="ko-KR" dirty="0"/>
          </a:p>
          <a:p>
            <a:pPr lvl="1"/>
            <a:r>
              <a:rPr lang="en-US" altLang="ko-KR" dirty="0"/>
              <a:t>Visual Studio</a:t>
            </a:r>
            <a:r>
              <a:rPr lang="ko-KR" altLang="en-US" dirty="0"/>
              <a:t>도 개발 프로그램이어서 기본적으로 </a:t>
            </a:r>
            <a:r>
              <a:rPr lang="en-US" altLang="ko-KR" dirty="0"/>
              <a:t>Git</a:t>
            </a:r>
            <a:r>
              <a:rPr lang="ko-KR" altLang="en-US" dirty="0"/>
              <a:t>이 내장되어 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635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Conflict</a:t>
            </a:r>
            <a:r>
              <a:rPr lang="ko-KR" altLang="en-US" dirty="0"/>
              <a:t>가 발생한 </a:t>
            </a:r>
            <a:r>
              <a:rPr lang="en-US" altLang="ko-KR" dirty="0"/>
              <a:t>Git</a:t>
            </a:r>
            <a:r>
              <a:rPr lang="ko-KR" altLang="en-US" dirty="0"/>
              <a:t> 저장소 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7C5CE-F210-4FF9-B81E-0AEA0BAE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15" y="2525793"/>
            <a:ext cx="4689145" cy="329864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FDF095-1FC0-4B51-B830-85E52E2A47A5}"/>
              </a:ext>
            </a:extLst>
          </p:cNvPr>
          <p:cNvCxnSpPr>
            <a:cxnSpLocks/>
          </p:cNvCxnSpPr>
          <p:nvPr/>
        </p:nvCxnSpPr>
        <p:spPr>
          <a:xfrm flipH="1" flipV="1">
            <a:off x="4309872" y="3088023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906FE32-D431-437C-87FA-26DD9C22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15" y="2817936"/>
            <a:ext cx="3773954" cy="23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7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보기 메뉴에서 팀 탐색기 창을 연다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AEAA9-E44B-4B96-A0FA-32EDF4A0F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91"/>
          <a:stretch/>
        </p:blipFill>
        <p:spPr>
          <a:xfrm>
            <a:off x="1341200" y="2341424"/>
            <a:ext cx="4334043" cy="397047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D53C50-62C8-4CE8-BA13-5D0C62674610}"/>
              </a:ext>
            </a:extLst>
          </p:cNvPr>
          <p:cNvCxnSpPr>
            <a:cxnSpLocks/>
          </p:cNvCxnSpPr>
          <p:nvPr/>
        </p:nvCxnSpPr>
        <p:spPr>
          <a:xfrm flipH="1" flipV="1">
            <a:off x="3229851" y="2779911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4EDE792-81B3-489A-B317-8282BB3F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43" y="2862470"/>
            <a:ext cx="2635159" cy="34494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1955D0-6596-45CE-ADD3-AF4086F3D366}"/>
              </a:ext>
            </a:extLst>
          </p:cNvPr>
          <p:cNvSpPr/>
          <p:nvPr/>
        </p:nvSpPr>
        <p:spPr>
          <a:xfrm>
            <a:off x="6979486" y="233925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창을 열어야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26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변경 내용을 클릭</a:t>
            </a:r>
            <a:r>
              <a:rPr lang="en-US" altLang="ko-KR" dirty="0"/>
              <a:t>.</a:t>
            </a:r>
            <a:r>
              <a:rPr lang="ko-KR" altLang="en-US" dirty="0"/>
              <a:t> 병합 작업이 진행 중이라고 떠야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DE792-81B3-489A-B317-8282BB3F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4" y="2327640"/>
            <a:ext cx="3004929" cy="393346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D53C50-62C8-4CE8-BA13-5D0C62674610}"/>
              </a:ext>
            </a:extLst>
          </p:cNvPr>
          <p:cNvCxnSpPr>
            <a:cxnSpLocks/>
          </p:cNvCxnSpPr>
          <p:nvPr/>
        </p:nvCxnSpPr>
        <p:spPr>
          <a:xfrm flipH="1" flipV="1">
            <a:off x="2557052" y="3525346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EA48901-1B8A-426F-9234-5BCF26E5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38"/>
          <a:stretch/>
        </p:blipFill>
        <p:spPr>
          <a:xfrm>
            <a:off x="5251438" y="3019317"/>
            <a:ext cx="2788120" cy="32561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22E10-AA59-4F48-8CF9-1118A6417CAF}"/>
              </a:ext>
            </a:extLst>
          </p:cNvPr>
          <p:cNvSpPr/>
          <p:nvPr/>
        </p:nvSpPr>
        <p:spPr>
          <a:xfrm>
            <a:off x="4888243" y="2496097"/>
            <a:ext cx="2606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클릭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8B1F83-C8E4-416D-AACF-54CB03DB661C}"/>
              </a:ext>
            </a:extLst>
          </p:cNvPr>
          <p:cNvCxnSpPr>
            <a:cxnSpLocks/>
          </p:cNvCxnSpPr>
          <p:nvPr/>
        </p:nvCxnSpPr>
        <p:spPr>
          <a:xfrm>
            <a:off x="5362448" y="5342220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42761-70C0-4C3C-84B4-BBFEFD861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50" y="3506733"/>
            <a:ext cx="2849315" cy="27994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844AA-CB46-40FF-B425-9A034DFC955A}"/>
              </a:ext>
            </a:extLst>
          </p:cNvPr>
          <p:cNvSpPr/>
          <p:nvPr/>
        </p:nvSpPr>
        <p:spPr>
          <a:xfrm>
            <a:off x="8402753" y="3024100"/>
            <a:ext cx="1975221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 클릭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8FC444-1B36-49E6-B5F3-259B8ED86B07}"/>
              </a:ext>
            </a:extLst>
          </p:cNvPr>
          <p:cNvCxnSpPr>
            <a:cxnSpLocks/>
          </p:cNvCxnSpPr>
          <p:nvPr/>
        </p:nvCxnSpPr>
        <p:spPr>
          <a:xfrm>
            <a:off x="8952645" y="4966300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66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DE4A79-43B6-4DE6-9CDA-AB3E8203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85" y="1385031"/>
            <a:ext cx="9758230" cy="52325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84C51F-76D9-4E50-84FE-C77F5A36F268}"/>
              </a:ext>
            </a:extLst>
          </p:cNvPr>
          <p:cNvSpPr/>
          <p:nvPr/>
        </p:nvSpPr>
        <p:spPr>
          <a:xfrm>
            <a:off x="2522995" y="3014257"/>
            <a:ext cx="2004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newBranch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06143-60C4-4135-8013-2470A6E588CC}"/>
              </a:ext>
            </a:extLst>
          </p:cNvPr>
          <p:cNvSpPr/>
          <p:nvPr/>
        </p:nvSpPr>
        <p:spPr>
          <a:xfrm>
            <a:off x="7555508" y="3014257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31084-AECC-4284-9F51-F0D234ADD827}"/>
              </a:ext>
            </a:extLst>
          </p:cNvPr>
          <p:cNvSpPr/>
          <p:nvPr/>
        </p:nvSpPr>
        <p:spPr>
          <a:xfrm>
            <a:off x="4905513" y="5141785"/>
            <a:ext cx="2310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merge</a:t>
            </a:r>
            <a:r>
              <a:rPr lang="ko-KR" altLang="en-US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7056E-D862-4FDA-89A9-95C781D5BD95}"/>
              </a:ext>
            </a:extLst>
          </p:cNvPr>
          <p:cNvCxnSpPr>
            <a:cxnSpLocks/>
          </p:cNvCxnSpPr>
          <p:nvPr/>
        </p:nvCxnSpPr>
        <p:spPr>
          <a:xfrm>
            <a:off x="1449829" y="27668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4424E9-E9CE-48B5-AC23-7D98768758BC}"/>
              </a:ext>
            </a:extLst>
          </p:cNvPr>
          <p:cNvCxnSpPr>
            <a:cxnSpLocks/>
          </p:cNvCxnSpPr>
          <p:nvPr/>
        </p:nvCxnSpPr>
        <p:spPr>
          <a:xfrm>
            <a:off x="6111954" y="27668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CBDABD-2D2E-4635-AC66-8A2F9F8E4F3B}"/>
              </a:ext>
            </a:extLst>
          </p:cNvPr>
          <p:cNvSpPr txBox="1"/>
          <p:nvPr/>
        </p:nvSpPr>
        <p:spPr>
          <a:xfrm>
            <a:off x="544265" y="2424457"/>
            <a:ext cx="134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병합하고 싶으면 체크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061E5-ACD3-4ED2-863F-059705DD55F1}"/>
              </a:ext>
            </a:extLst>
          </p:cNvPr>
          <p:cNvSpPr txBox="1"/>
          <p:nvPr/>
        </p:nvSpPr>
        <p:spPr>
          <a:xfrm>
            <a:off x="5214618" y="2420127"/>
            <a:ext cx="134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병합하고 싶으면 체크</a:t>
            </a:r>
          </a:p>
        </p:txBody>
      </p:sp>
    </p:spTree>
    <p:extLst>
      <p:ext uri="{BB962C8B-B14F-4D97-AF65-F5344CB8AC3E}">
        <p14:creationId xmlns:p14="http://schemas.microsoft.com/office/powerpoint/2010/main" val="24299683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병합하고 싶은 코드를 선택하고 </a:t>
            </a:r>
            <a:r>
              <a:rPr lang="en-US" altLang="ko-KR" dirty="0"/>
              <a:t>"</a:t>
            </a:r>
            <a:r>
              <a:rPr lang="ko-KR" altLang="en-US" dirty="0"/>
              <a:t>병합 수락</a:t>
            </a:r>
            <a:r>
              <a:rPr lang="en-US" altLang="ko-KR" dirty="0"/>
              <a:t>"</a:t>
            </a:r>
            <a:r>
              <a:rPr lang="ko-KR" altLang="en-US" dirty="0"/>
              <a:t> 클릭해서 병합을 마무리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53097-D799-48A7-AE4D-646E8497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48" y="2464057"/>
            <a:ext cx="7506119" cy="402881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8165C7-C647-4C84-949C-D2283AC772EC}"/>
              </a:ext>
            </a:extLst>
          </p:cNvPr>
          <p:cNvCxnSpPr>
            <a:cxnSpLocks/>
          </p:cNvCxnSpPr>
          <p:nvPr/>
        </p:nvCxnSpPr>
        <p:spPr>
          <a:xfrm>
            <a:off x="1235948" y="29954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301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7. Source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로 돌아와서 병합한 파일을 커밋해서 </a:t>
            </a:r>
            <a:r>
              <a:rPr lang="en-US" altLang="ko-KR" dirty="0"/>
              <a:t>Conflict </a:t>
            </a:r>
            <a:r>
              <a:rPr lang="ko-KR" altLang="en-US" dirty="0"/>
              <a:t>해결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737909-1D8F-4C71-B7D9-A9AD0FD3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72" y="2329608"/>
            <a:ext cx="6256485" cy="4233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2E7878-76CD-4117-919D-A360BEB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85" y="3361174"/>
            <a:ext cx="233954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8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흔히 발생하는 문제들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Stash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해결해보자</a:t>
            </a:r>
          </a:p>
        </p:txBody>
      </p:sp>
    </p:spTree>
    <p:extLst>
      <p:ext uri="{BB962C8B-B14F-4D97-AF65-F5344CB8AC3E}">
        <p14:creationId xmlns:p14="http://schemas.microsoft.com/office/powerpoint/2010/main" val="3438712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CFA8-B5E5-4A52-9756-BA4FC930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 - </a:t>
            </a:r>
            <a:r>
              <a:rPr lang="ko-KR" altLang="en-US" dirty="0"/>
              <a:t>임시 인덱스 저장소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6EEAF-01A1-490E-B3BD-793913A4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Area(Index)</a:t>
            </a:r>
            <a:r>
              <a:rPr lang="ko-KR" altLang="en-US" dirty="0"/>
              <a:t>에 있는 파일을 잠시 저장해 둘 수 있는 저장소이다</a:t>
            </a:r>
            <a:endParaRPr lang="en-US" altLang="ko-KR" dirty="0"/>
          </a:p>
          <a:p>
            <a:r>
              <a:rPr lang="en-US" altLang="ko-KR" dirty="0"/>
              <a:t>Stack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1"/>
            <a:r>
              <a:rPr lang="en-US" altLang="ko-KR" dirty="0"/>
              <a:t>Push, Pop</a:t>
            </a:r>
          </a:p>
          <a:p>
            <a:pPr lvl="1"/>
            <a:r>
              <a:rPr lang="en-US" altLang="ko-KR" dirty="0"/>
              <a:t>LIFO(Last in first Out)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01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224578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왜 필요할까</a:t>
            </a:r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732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스태시</a:t>
            </a:r>
            <a:r>
              <a:rPr lang="ko-KR" altLang="en-US" dirty="0"/>
              <a:t> 누르고 저장 메시지 남기기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96BC4-DEA5-4197-9DEF-1FC92AFB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49" y="2424821"/>
            <a:ext cx="4949651" cy="2650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42FA63-F180-43AD-B8CA-784228F4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71" y="2876851"/>
            <a:ext cx="3474232" cy="183429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E27534-0DE7-41AE-B344-950043944D00}"/>
              </a:ext>
            </a:extLst>
          </p:cNvPr>
          <p:cNvCxnSpPr>
            <a:cxnSpLocks/>
          </p:cNvCxnSpPr>
          <p:nvPr/>
        </p:nvCxnSpPr>
        <p:spPr>
          <a:xfrm>
            <a:off x="3044872" y="2876851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7A2130-10BF-490D-B46D-9F831AAEF05F}"/>
              </a:ext>
            </a:extLst>
          </p:cNvPr>
          <p:cNvCxnSpPr>
            <a:cxnSpLocks/>
          </p:cNvCxnSpPr>
          <p:nvPr/>
        </p:nvCxnSpPr>
        <p:spPr>
          <a:xfrm>
            <a:off x="7065383" y="3854682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저장한 것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 </a:t>
            </a:r>
            <a:r>
              <a:rPr lang="ko-KR" altLang="en-US" dirty="0" err="1"/>
              <a:t>스태시</a:t>
            </a:r>
            <a:r>
              <a:rPr lang="ko-KR" altLang="en-US" dirty="0"/>
              <a:t> 메뉴에서 확인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BA9509-209D-4B49-830D-CEACCDB0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07" y="2345766"/>
            <a:ext cx="4398462" cy="396613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68E902-A0E9-40E4-B490-10D107D18955}"/>
              </a:ext>
            </a:extLst>
          </p:cNvPr>
          <p:cNvCxnSpPr>
            <a:cxnSpLocks/>
          </p:cNvCxnSpPr>
          <p:nvPr/>
        </p:nvCxnSpPr>
        <p:spPr>
          <a:xfrm>
            <a:off x="1383495" y="5581161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20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/>
              <a:t>불러오기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적용하고 싶은 </a:t>
            </a:r>
            <a:r>
              <a:rPr lang="ko-KR" altLang="en-US" dirty="0" err="1"/>
              <a:t>스태시</a:t>
            </a:r>
            <a:r>
              <a:rPr lang="ko-KR" altLang="en-US" dirty="0"/>
              <a:t> 왼쪽 클릭 후 </a:t>
            </a:r>
            <a:r>
              <a:rPr lang="ko-KR" altLang="en-US" dirty="0" err="1"/>
              <a:t>스태시</a:t>
            </a:r>
            <a:r>
              <a:rPr lang="ko-KR" altLang="en-US" dirty="0"/>
              <a:t> 적용</a:t>
            </a:r>
            <a:endParaRPr lang="en-US" altLang="ko-KR" dirty="0"/>
          </a:p>
          <a:p>
            <a:r>
              <a:rPr lang="ko-KR" altLang="en-US" dirty="0"/>
              <a:t>적용하고 삭제하고 싶은 경우 </a:t>
            </a:r>
            <a:r>
              <a:rPr lang="en-US" altLang="ko-KR" dirty="0"/>
              <a:t>"</a:t>
            </a:r>
            <a:r>
              <a:rPr lang="ko-KR" altLang="en-US" dirty="0"/>
              <a:t>적용 후 삭제</a:t>
            </a:r>
            <a:r>
              <a:rPr lang="en-US" altLang="ko-KR" dirty="0"/>
              <a:t>" </a:t>
            </a:r>
            <a:r>
              <a:rPr lang="ko-KR" altLang="en-US" dirty="0"/>
              <a:t>체크 </a:t>
            </a:r>
            <a:r>
              <a:rPr lang="en-US" altLang="ko-KR" dirty="0"/>
              <a:t>(= POP)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08AF2-89D4-4840-8EEC-86DD913F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16" y="3429000"/>
            <a:ext cx="3595501" cy="1767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1B56E4-27D6-44AF-90A6-72472333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7" y="3249378"/>
            <a:ext cx="4404742" cy="234716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BA2660-72B0-4FCE-874C-1810D25FC726}"/>
              </a:ext>
            </a:extLst>
          </p:cNvPr>
          <p:cNvCxnSpPr>
            <a:cxnSpLocks/>
          </p:cNvCxnSpPr>
          <p:nvPr/>
        </p:nvCxnSpPr>
        <p:spPr>
          <a:xfrm>
            <a:off x="2599344" y="431373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690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할 때 가끔 발생하는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Error: Your Local Changes to the following files would be overwritten by merge.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dirty="0">
                <a:solidFill>
                  <a:srgbClr val="C00000"/>
                </a:solidFill>
              </a:rPr>
              <a:t>Please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commit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your file or stash them before you can merge.</a:t>
            </a:r>
          </a:p>
          <a:p>
            <a:r>
              <a:rPr lang="ko-KR" altLang="en-US" dirty="0"/>
              <a:t>내가 만료된 옛날의 저장소에서 </a:t>
            </a:r>
            <a:r>
              <a:rPr lang="en-US" altLang="ko-KR" dirty="0"/>
              <a:t>Pull</a:t>
            </a:r>
            <a:r>
              <a:rPr lang="ko-KR" altLang="en-US" dirty="0"/>
              <a:t>하려고 한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1277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를 사용한 간단한 해결법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Stash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Pull</a:t>
            </a:r>
            <a:r>
              <a:rPr lang="ko-KR" altLang="en-US" dirty="0"/>
              <a:t>한다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658482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1CDD1-A974-4715-AF83-E72ECE5E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작업한 것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84C9D-E4F3-4854-8470-7DC3422E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ko-KR" altLang="en-US" dirty="0" err="1"/>
              <a:t>브랜치에</a:t>
            </a:r>
            <a:r>
              <a:rPr lang="ko-KR" altLang="en-US" dirty="0"/>
              <a:t> 커밋해야 할 것을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작업한 경우</a:t>
            </a:r>
            <a:endParaRPr lang="en-US" altLang="ko-KR" dirty="0"/>
          </a:p>
          <a:p>
            <a:r>
              <a:rPr lang="en-US" altLang="ko-KR" dirty="0"/>
              <a:t>Stash</a:t>
            </a:r>
            <a:r>
              <a:rPr lang="ko-KR" altLang="en-US" dirty="0"/>
              <a:t>로 어떻게 해결할까</a:t>
            </a:r>
            <a:r>
              <a:rPr lang="en-US" altLang="ko-KR" dirty="0"/>
              <a:t>? (</a:t>
            </a:r>
            <a:r>
              <a:rPr lang="ko-KR" altLang="en-US" dirty="0"/>
              <a:t>정답은 뒤에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935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38694-1E47-4557-BDBF-1FE156C2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옮기기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F1C3B-5977-46AD-9AB1-D971A626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커밋한 경우</a:t>
            </a:r>
            <a:r>
              <a:rPr lang="en-US" altLang="ko-KR" dirty="0"/>
              <a:t>) Mixed Reset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커밋할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734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로 쓸모 없는 파일은 무시하기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14839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는 </a:t>
            </a:r>
            <a:r>
              <a:rPr lang="en-US" altLang="ko-KR" dirty="0"/>
              <a:t>Git</a:t>
            </a:r>
            <a:r>
              <a:rPr lang="ko-KR" altLang="en-US" dirty="0"/>
              <a:t>이 인식하는 특수한 파일이다</a:t>
            </a:r>
            <a:endParaRPr lang="en-US" altLang="ko-KR" dirty="0"/>
          </a:p>
          <a:p>
            <a:pPr lvl="1"/>
            <a:r>
              <a:rPr lang="ko-KR" altLang="en-US" dirty="0"/>
              <a:t>안에 적힌 폴더</a:t>
            </a:r>
            <a:r>
              <a:rPr lang="en-US" altLang="ko-KR" dirty="0"/>
              <a:t>/</a:t>
            </a:r>
            <a:r>
              <a:rPr lang="ko-KR" altLang="en-US" dirty="0"/>
              <a:t>파일들은 마치 없는 취급을 한다 </a:t>
            </a:r>
            <a:r>
              <a:rPr lang="en-US" altLang="ko-KR" dirty="0"/>
              <a:t>-&gt; </a:t>
            </a:r>
            <a:r>
              <a:rPr lang="ko-KR" altLang="en-US" dirty="0"/>
              <a:t>내 파일 상태가 깨끗해 진다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를 올바르게 설정하고 </a:t>
            </a:r>
            <a:r>
              <a:rPr lang="en-US" altLang="ko-KR" dirty="0"/>
              <a:t>GitHub </a:t>
            </a:r>
            <a:r>
              <a:rPr lang="ko-KR" altLang="en-US" dirty="0"/>
              <a:t>저장소에 </a:t>
            </a:r>
            <a:r>
              <a:rPr lang="en-US" altLang="ko-KR" dirty="0"/>
              <a:t>Push</a:t>
            </a:r>
            <a:r>
              <a:rPr lang="ko-KR" altLang="en-US" dirty="0"/>
              <a:t>해보자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저장소를 만들 때 설정하면 편하다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검색해서 넣어줘도 괜찮다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ko-KR" altLang="en-US" dirty="0"/>
              <a:t>이미 </a:t>
            </a:r>
            <a:r>
              <a:rPr lang="en-US" altLang="ko-KR" dirty="0"/>
              <a:t>Track</a:t>
            </a:r>
            <a:r>
              <a:rPr lang="ko-KR" altLang="en-US" dirty="0"/>
              <a:t>된 파일들은 나중에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파일을 추가해도 무시되지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이땐 </a:t>
            </a:r>
            <a:r>
              <a:rPr lang="en-US" altLang="ko-KR" dirty="0"/>
              <a:t>index</a:t>
            </a:r>
            <a:r>
              <a:rPr lang="ko-KR" altLang="en-US" dirty="0"/>
              <a:t>를 초기화해주면 해결된다</a:t>
            </a:r>
            <a:r>
              <a:rPr lang="en-US" altLang="ko-KR" dirty="0"/>
              <a:t>. </a:t>
            </a:r>
            <a:r>
              <a:rPr lang="ko-KR" altLang="en-US" dirty="0"/>
              <a:t>루트 디렉토리에서 </a:t>
            </a:r>
            <a:r>
              <a:rPr lang="en-US" altLang="ko-KR" dirty="0">
                <a:highlight>
                  <a:srgbClr val="C0C0C0"/>
                </a:highlight>
              </a:rPr>
              <a:t>git rm -r --cached .  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647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8B46F-0927-4E64-B4B0-FFBEE580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C4F507-1174-42EA-9C48-260E38D8F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7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필요성 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직장 상사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옛날 보고서 들고 와봐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컨펌을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요청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옛날 디자인으로 돌아갑시다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최종본 밖에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17" y="204721"/>
            <a:ext cx="5746538" cy="64372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523722"/>
      </p:ext>
    </p:extLst>
  </p:cSld>
  <p:clrMapOvr>
    <a:masterClrMapping/>
  </p:clrMapOvr>
</p:sld>
</file>

<file path=ppt/theme/theme1.xml><?xml version="1.0" encoding="utf-8"?>
<a:theme xmlns:a="http://schemas.openxmlformats.org/drawingml/2006/main" name="앱굴림-주형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Microsoft Office PowerPoint</Application>
  <PresentationFormat>와이드스크린</PresentationFormat>
  <Paragraphs>380</Paragraphs>
  <Slides>88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5" baseType="lpstr">
      <vt:lpstr>나눔스퀘어</vt:lpstr>
      <vt:lpstr>Arial</vt:lpstr>
      <vt:lpstr>나눔스퀘어 ExtraBold</vt:lpstr>
      <vt:lpstr>나눔스퀘어 Bold</vt:lpstr>
      <vt:lpstr>Wingdings</vt:lpstr>
      <vt:lpstr>맑은 고딕</vt:lpstr>
      <vt:lpstr>앱굴림-주형 테마</vt:lpstr>
      <vt:lpstr>PowerPoint 프레젠테이션</vt:lpstr>
      <vt:lpstr>Git을 배우기 전에</vt:lpstr>
      <vt:lpstr>Git?</vt:lpstr>
      <vt:lpstr>Git이란?</vt:lpstr>
      <vt:lpstr>Git은 버전 관리 시스템</vt:lpstr>
      <vt:lpstr>버전(Version)</vt:lpstr>
      <vt:lpstr>의미있는 변화를  관리해주는 소프트웨어</vt:lpstr>
      <vt:lpstr>Git이 왜 필요할까?</vt:lpstr>
      <vt:lpstr>Git의 필요성 …</vt:lpstr>
      <vt:lpstr>PowerPoint 프레젠테이션</vt:lpstr>
      <vt:lpstr>우리를 편하게 해줄 기능들</vt:lpstr>
      <vt:lpstr>Git을 쓴다면?</vt:lpstr>
      <vt:lpstr>Git을 쓴다면?</vt:lpstr>
      <vt:lpstr>Git을 쓴다면?</vt:lpstr>
      <vt:lpstr>Git을 쓴다면?</vt:lpstr>
      <vt:lpstr>이제 Git을 배우자!</vt:lpstr>
      <vt:lpstr>기본적으로 Git은 풍부한 명령어들로 작동한다 명령어 환경이 익숙하지 않다면..?</vt:lpstr>
      <vt:lpstr>2가지의 인터페이스</vt:lpstr>
      <vt:lpstr>CLI vs GUI</vt:lpstr>
      <vt:lpstr>우리가 사용할 프로그램은  Source Tree</vt:lpstr>
      <vt:lpstr>Source Tree를 사용해서  버전 관리를 시작해봅시다</vt:lpstr>
      <vt:lpstr>주로 사용하게 될 것은 4개의 기능</vt:lpstr>
      <vt:lpstr>+ 문제가 발생할 때 사용할 기능</vt:lpstr>
      <vt:lpstr>주로 쓸 기능들부터 배워보자</vt:lpstr>
      <vt:lpstr>Git 기본 용어</vt:lpstr>
      <vt:lpstr>0. 저장소 선언하기</vt:lpstr>
      <vt:lpstr>Workspace - 파일 상태</vt:lpstr>
      <vt:lpstr>1. Stage에 올리기 – Commit할 파일 선택</vt:lpstr>
      <vt:lpstr>2. Commit하기 – Git의 실질적인 기록</vt:lpstr>
      <vt:lpstr>PowerPoint 프레젠테이션</vt:lpstr>
      <vt:lpstr>Workspace – History</vt:lpstr>
      <vt:lpstr>Workspace – History – Show</vt:lpstr>
      <vt:lpstr>내 컴퓨터에서 만든 저장소를 공유해보자</vt:lpstr>
      <vt:lpstr>Git 기본 용어 2</vt:lpstr>
      <vt:lpstr>3. Push – 인터넷에 저장소 올리기</vt:lpstr>
      <vt:lpstr>3. 실패</vt:lpstr>
      <vt:lpstr>당연하다. 어디에 올릴지 알려준 적이 없기 때문 어디에 올릴지 링크를 연결해주면 된다</vt:lpstr>
      <vt:lpstr>GitHub에 Push해서  공유해보자</vt:lpstr>
      <vt:lpstr>GitHub?</vt:lpstr>
      <vt:lpstr>GitHub 가입하기</vt:lpstr>
      <vt:lpstr>GitHub에 Push할 곳 만들기</vt:lpstr>
      <vt:lpstr>GitHub에서 원격 저장소 만들기</vt:lpstr>
      <vt:lpstr>GitHub에서 원격 저장소 만들기</vt:lpstr>
      <vt:lpstr>PowerPoint 프레젠테이션</vt:lpstr>
      <vt:lpstr>Source Tree로 저장소에 Remote 추가하기</vt:lpstr>
      <vt:lpstr>Source Tree로 저장소에 Remote 추가하기</vt:lpstr>
      <vt:lpstr>3. Push – 재시도</vt:lpstr>
      <vt:lpstr>3. Push – 이제 된다!</vt:lpstr>
      <vt:lpstr>3. Push – 매번 연동해야 할까?</vt:lpstr>
      <vt:lpstr>3. Push – 원격 저장소에서 다운로드한 저장소는?</vt:lpstr>
      <vt:lpstr>원격 저장소를 복제해보자</vt:lpstr>
      <vt:lpstr>복제하고 싶은 GitHub 저장소에 들어가기</vt:lpstr>
      <vt:lpstr>복제(Clone)하기</vt:lpstr>
      <vt:lpstr>4. Pull – 인터넷에서 새로 올라온 커밋 가져오기</vt:lpstr>
      <vt:lpstr>Fetch?</vt:lpstr>
      <vt:lpstr>발생할 수 있는 문제 해결</vt:lpstr>
      <vt:lpstr>* Commit 취소하기 (주의)</vt:lpstr>
      <vt:lpstr>* Reset (초기화)</vt:lpstr>
      <vt:lpstr>* Revert (되돌리기)</vt:lpstr>
      <vt:lpstr>* Checkout Commit - 예전 커밋 구경하기</vt:lpstr>
      <vt:lpstr>* Detached Head 상태</vt:lpstr>
      <vt:lpstr>* 이전 Commit 메시지 수정</vt:lpstr>
      <vt:lpstr>작업 환경 나누기</vt:lpstr>
      <vt:lpstr>브랜치(Branch)</vt:lpstr>
      <vt:lpstr>활용할 때</vt:lpstr>
      <vt:lpstr>작업 합치기</vt:lpstr>
      <vt:lpstr>병합(Merge)</vt:lpstr>
      <vt:lpstr>두 종류의 Merge</vt:lpstr>
      <vt:lpstr>1. Fast Forward Merge</vt:lpstr>
      <vt:lpstr>2. True Merge (3-way merge)</vt:lpstr>
      <vt:lpstr>2. 충돌(Conflict) 해결법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흔히 발생하는 문제들</vt:lpstr>
      <vt:lpstr>Stash - 임시 인덱스 저장소 </vt:lpstr>
      <vt:lpstr>Stash 사용법 - 저장</vt:lpstr>
      <vt:lpstr>Stash 사용법 - 저장한 것 확인</vt:lpstr>
      <vt:lpstr>Stash 사용법 - 적용(불러오기)</vt:lpstr>
      <vt:lpstr>Pull할 때 가끔 발생하는 오류</vt:lpstr>
      <vt:lpstr>Stash를 사용한 간단한 해결법</vt:lpstr>
      <vt:lpstr>다른 브랜치에서 작업한 것 가져오기</vt:lpstr>
      <vt:lpstr>커밋 다른 브랜치로 옮기기</vt:lpstr>
      <vt:lpstr>.gitignore로 쓸모 없는 파일은 무시하기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Juhyeong Ko</cp:lastModifiedBy>
  <cp:revision>2784</cp:revision>
  <dcterms:created xsi:type="dcterms:W3CDTF">2019-03-22T01:10:12Z</dcterms:created>
  <dcterms:modified xsi:type="dcterms:W3CDTF">2020-04-06T21:32:55Z</dcterms:modified>
</cp:coreProperties>
</file>